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6858000" cx="12192000"/>
  <p:notesSz cx="6858000" cy="9144000"/>
  <p:embeddedFontLst>
    <p:embeddedFont>
      <p:font typeface="Urbanist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Urbanist-regular.fntdata"/><Relationship Id="rId20" Type="http://schemas.openxmlformats.org/officeDocument/2006/relationships/slide" Target="slides/slide15.xml"/><Relationship Id="rId42" Type="http://schemas.openxmlformats.org/officeDocument/2006/relationships/font" Target="fonts/Urbanist-italic.fntdata"/><Relationship Id="rId41" Type="http://schemas.openxmlformats.org/officeDocument/2006/relationships/font" Target="fonts/Urbanist-bold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schemas.openxmlformats.org/officeDocument/2006/relationships/font" Target="fonts/Urbanist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85.png"/><Relationship Id="rId6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11.png"/><Relationship Id="rId5" Type="http://schemas.openxmlformats.org/officeDocument/2006/relationships/image" Target="../media/image8.png"/><Relationship Id="rId6" Type="http://schemas.openxmlformats.org/officeDocument/2006/relationships/image" Target="../media/image5.png"/><Relationship Id="rId7" Type="http://schemas.openxmlformats.org/officeDocument/2006/relationships/image" Target="../media/image1.png"/><Relationship Id="rId8" Type="http://schemas.openxmlformats.org/officeDocument/2006/relationships/image" Target="../media/image2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2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26.png"/><Relationship Id="rId5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29.png"/><Relationship Id="rId5" Type="http://schemas.openxmlformats.org/officeDocument/2006/relationships/image" Target="../media/image17.png"/><Relationship Id="rId6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21.png"/><Relationship Id="rId5" Type="http://schemas.openxmlformats.org/officeDocument/2006/relationships/image" Target="../media/image6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19.png"/><Relationship Id="rId5" Type="http://schemas.openxmlformats.org/officeDocument/2006/relationships/image" Target="../media/image18.png"/><Relationship Id="rId6" Type="http://schemas.openxmlformats.org/officeDocument/2006/relationships/image" Target="../media/image2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21.png"/><Relationship Id="rId5" Type="http://schemas.openxmlformats.org/officeDocument/2006/relationships/image" Target="../media/image4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61.png"/><Relationship Id="rId5" Type="http://schemas.openxmlformats.org/officeDocument/2006/relationships/image" Target="../media/image27.png"/><Relationship Id="rId6" Type="http://schemas.openxmlformats.org/officeDocument/2006/relationships/image" Target="../media/image2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37.png"/><Relationship Id="rId5" Type="http://schemas.openxmlformats.org/officeDocument/2006/relationships/image" Target="../media/image4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image" Target="../media/image3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Relationship Id="rId4" Type="http://schemas.openxmlformats.org/officeDocument/2006/relationships/image" Target="../media/image53.png"/><Relationship Id="rId5" Type="http://schemas.openxmlformats.org/officeDocument/2006/relationships/image" Target="../media/image35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4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Relationship Id="rId4" Type="http://schemas.openxmlformats.org/officeDocument/2006/relationships/image" Target="../media/image4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Relationship Id="rId4" Type="http://schemas.openxmlformats.org/officeDocument/2006/relationships/image" Target="../media/image36.png"/><Relationship Id="rId5" Type="http://schemas.openxmlformats.org/officeDocument/2006/relationships/image" Target="../media/image44.png"/><Relationship Id="rId6" Type="http://schemas.openxmlformats.org/officeDocument/2006/relationships/image" Target="../media/image3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Relationship Id="rId4" Type="http://schemas.openxmlformats.org/officeDocument/2006/relationships/image" Target="../media/image42.png"/><Relationship Id="rId5" Type="http://schemas.openxmlformats.org/officeDocument/2006/relationships/image" Target="../media/image8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Relationship Id="rId4" Type="http://schemas.openxmlformats.org/officeDocument/2006/relationships/image" Target="../media/image51.png"/><Relationship Id="rId5" Type="http://schemas.openxmlformats.org/officeDocument/2006/relationships/image" Target="../media/image4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png"/><Relationship Id="rId4" Type="http://schemas.openxmlformats.org/officeDocument/2006/relationships/image" Target="../media/image29.png"/><Relationship Id="rId5" Type="http://schemas.openxmlformats.org/officeDocument/2006/relationships/image" Target="../media/image17.png"/><Relationship Id="rId6" Type="http://schemas.openxmlformats.org/officeDocument/2006/relationships/image" Target="../media/image2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Relationship Id="rId4" Type="http://schemas.openxmlformats.org/officeDocument/2006/relationships/image" Target="../media/image21.png"/><Relationship Id="rId5" Type="http://schemas.openxmlformats.org/officeDocument/2006/relationships/image" Target="../media/image4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4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.png"/><Relationship Id="rId4" Type="http://schemas.openxmlformats.org/officeDocument/2006/relationships/image" Target="../media/image21.png"/><Relationship Id="rId5" Type="http://schemas.openxmlformats.org/officeDocument/2006/relationships/image" Target="../media/image4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.png"/><Relationship Id="rId4" Type="http://schemas.openxmlformats.org/officeDocument/2006/relationships/image" Target="../media/image50.png"/><Relationship Id="rId5" Type="http://schemas.openxmlformats.org/officeDocument/2006/relationships/image" Target="../media/image54.png"/><Relationship Id="rId6" Type="http://schemas.openxmlformats.org/officeDocument/2006/relationships/image" Target="../media/image6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.png"/><Relationship Id="rId4" Type="http://schemas.openxmlformats.org/officeDocument/2006/relationships/image" Target="../media/image56.png"/><Relationship Id="rId5" Type="http://schemas.openxmlformats.org/officeDocument/2006/relationships/image" Target="../media/image5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.png"/><Relationship Id="rId4" Type="http://schemas.openxmlformats.org/officeDocument/2006/relationships/image" Target="../media/image64.png"/><Relationship Id="rId5" Type="http://schemas.openxmlformats.org/officeDocument/2006/relationships/image" Target="../media/image5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.png"/><Relationship Id="rId4" Type="http://schemas.openxmlformats.org/officeDocument/2006/relationships/image" Target="../media/image68.png"/><Relationship Id="rId5" Type="http://schemas.openxmlformats.org/officeDocument/2006/relationships/image" Target="../media/image6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.png"/><Relationship Id="rId4" Type="http://schemas.openxmlformats.org/officeDocument/2006/relationships/image" Target="../media/image84.png"/><Relationship Id="rId5" Type="http://schemas.openxmlformats.org/officeDocument/2006/relationships/image" Target="../media/image6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.png"/><Relationship Id="rId4" Type="http://schemas.openxmlformats.org/officeDocument/2006/relationships/image" Target="../media/image58.png"/><Relationship Id="rId9" Type="http://schemas.openxmlformats.org/officeDocument/2006/relationships/image" Target="../media/image75.png"/><Relationship Id="rId5" Type="http://schemas.openxmlformats.org/officeDocument/2006/relationships/image" Target="../media/image57.png"/><Relationship Id="rId6" Type="http://schemas.openxmlformats.org/officeDocument/2006/relationships/image" Target="../media/image59.png"/><Relationship Id="rId7" Type="http://schemas.openxmlformats.org/officeDocument/2006/relationships/image" Target="../media/image62.png"/><Relationship Id="rId8" Type="http://schemas.openxmlformats.org/officeDocument/2006/relationships/image" Target="../media/image6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.png"/><Relationship Id="rId4" Type="http://schemas.openxmlformats.org/officeDocument/2006/relationships/image" Target="../media/image63.png"/><Relationship Id="rId9" Type="http://schemas.openxmlformats.org/officeDocument/2006/relationships/image" Target="../media/image78.png"/><Relationship Id="rId5" Type="http://schemas.openxmlformats.org/officeDocument/2006/relationships/image" Target="../media/image73.png"/><Relationship Id="rId6" Type="http://schemas.openxmlformats.org/officeDocument/2006/relationships/image" Target="../media/image72.png"/><Relationship Id="rId7" Type="http://schemas.openxmlformats.org/officeDocument/2006/relationships/image" Target="../media/image70.png"/><Relationship Id="rId8" Type="http://schemas.openxmlformats.org/officeDocument/2006/relationships/image" Target="../media/image7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.png"/><Relationship Id="rId4" Type="http://schemas.openxmlformats.org/officeDocument/2006/relationships/image" Target="../media/image81.png"/><Relationship Id="rId9" Type="http://schemas.openxmlformats.org/officeDocument/2006/relationships/image" Target="../media/image77.png"/><Relationship Id="rId5" Type="http://schemas.openxmlformats.org/officeDocument/2006/relationships/image" Target="../media/image74.png"/><Relationship Id="rId6" Type="http://schemas.openxmlformats.org/officeDocument/2006/relationships/image" Target="../media/image86.png"/><Relationship Id="rId7" Type="http://schemas.openxmlformats.org/officeDocument/2006/relationships/image" Target="../media/image83.png"/><Relationship Id="rId8" Type="http://schemas.openxmlformats.org/officeDocument/2006/relationships/image" Target="../media/image8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.png"/><Relationship Id="rId4" Type="http://schemas.openxmlformats.org/officeDocument/2006/relationships/image" Target="../media/image79.png"/><Relationship Id="rId5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581025" y="1266825"/>
            <a:ext cx="5190648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Teoría del </a:t>
            </a:r>
            <a:r>
              <a:rPr b="1" i="0" lang="en-US" sz="60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Cambio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581025" y="3190875"/>
            <a:ext cx="49434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La Ruta Lógica del Impacto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581025" y="4124325"/>
            <a:ext cx="494347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Sesión 3 | Programa de Aceleración para OSC de Hidalgo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581025" y="5229225"/>
            <a:ext cx="49434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524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180 Minutos de Estrategia</a:t>
            </a:r>
            <a:endParaRPr/>
          </a:p>
        </p:txBody>
      </p:sp>
      <p:pic>
        <p:nvPicPr>
          <p:cNvPr descr="image.png" id="89" name="Google Shape;8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5257800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0" name="Google Shape;90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6000" y="9525"/>
            <a:ext cx="60864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5" name="Google Shape;9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6" name="Google Shape;9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3678" y="1962150"/>
            <a:ext cx="5277296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581025" y="2438400"/>
            <a:ext cx="5276403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Las organizaciones en nuestro estado operan en entornos complejos, desde la Huasteca hasta el Valle del Mezquital.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771525" y="4724400"/>
            <a:ext cx="5085903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"Si no puedes explicar cómo generas el cambio, nadie invertirá en tu causa."</a:t>
            </a:r>
            <a:endParaRPr/>
          </a:p>
        </p:txBody>
      </p:sp>
      <p:sp>
        <p:nvSpPr>
          <p:cNvPr id="99" name="Google Shape;99;p14"/>
          <p:cNvSpPr/>
          <p:nvPr/>
        </p:nvSpPr>
        <p:spPr>
          <a:xfrm>
            <a:off x="581025" y="4724400"/>
            <a:ext cx="38100" cy="571500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00" name="Google Shape;100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43203" y="1971675"/>
            <a:ext cx="5258246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 txBox="1"/>
          <p:nvPr/>
        </p:nvSpPr>
        <p:spPr>
          <a:xfrm>
            <a:off x="581025" y="3295650"/>
            <a:ext cx="5276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905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Escasez de financiamiento público.</a:t>
            </a: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581025" y="3724275"/>
            <a:ext cx="5276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905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Desconfianza de los donantes.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581025" y="4152900"/>
            <a:ext cx="5276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905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Dificultad para medir cambios sistémicos.</a:t>
            </a:r>
            <a:endParaRPr/>
          </a:p>
        </p:txBody>
      </p:sp>
      <p:pic>
        <p:nvPicPr>
          <p:cNvPr descr="image.png" id="104" name="Google Shape;104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1025" y="3338512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5" name="Google Shape;105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1025" y="376713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6" name="Google Shape;106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1025" y="4195762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4"/>
          <p:cNvSpPr txBox="1"/>
          <p:nvPr/>
        </p:nvSpPr>
        <p:spPr>
          <a:xfrm>
            <a:off x="581025" y="581025"/>
            <a:ext cx="6060757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Contexto: El reto en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Hidalgo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2" name="Google Shape;11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3" name="Google Shape;11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3152775"/>
            <a:ext cx="11029950" cy="1619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 txBox="1"/>
          <p:nvPr/>
        </p:nvSpPr>
        <p:spPr>
          <a:xfrm>
            <a:off x="581025" y="2181225"/>
            <a:ext cx="110299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Ve a </a:t>
            </a:r>
            <a:r>
              <a:rPr b="1" i="0" lang="en-US" sz="21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Mentimeter</a:t>
            </a:r>
            <a:r>
              <a:rPr b="0" i="0" lang="en-US" sz="21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y responde con una palabra:</a:t>
            </a:r>
            <a:endParaRPr/>
          </a:p>
        </p:txBody>
      </p:sp>
      <p:sp>
        <p:nvSpPr>
          <p:cNvPr id="115" name="Google Shape;115;p15"/>
          <p:cNvSpPr txBox="1"/>
          <p:nvPr/>
        </p:nvSpPr>
        <p:spPr>
          <a:xfrm>
            <a:off x="581025" y="5343525"/>
            <a:ext cx="110299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(Utilizaremos la nube de palabras para definir nuestra Visión de Impacto hoy)</a:t>
            </a:r>
            <a:endParaRPr/>
          </a:p>
        </p:txBody>
      </p:sp>
      <p:sp>
        <p:nvSpPr>
          <p:cNvPr id="116" name="Google Shape;116;p15"/>
          <p:cNvSpPr txBox="1"/>
          <p:nvPr/>
        </p:nvSpPr>
        <p:spPr>
          <a:xfrm>
            <a:off x="581025" y="581025"/>
            <a:ext cx="7780972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Dinámica: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Termómetro del Impacto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21" name="Google Shape;12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2" name="Google Shape;12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1485900"/>
            <a:ext cx="5277296" cy="4762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3" name="Google Shape;123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0550" y="1495425"/>
            <a:ext cx="5258246" cy="47434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6"/>
          <p:cNvSpPr txBox="1"/>
          <p:nvPr/>
        </p:nvSpPr>
        <p:spPr>
          <a:xfrm>
            <a:off x="6334571" y="2557462"/>
            <a:ext cx="5540223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Superficie (Síntomas)</a:t>
            </a:r>
            <a:endParaRPr/>
          </a:p>
        </p:txBody>
      </p:sp>
      <p:sp>
        <p:nvSpPr>
          <p:cNvPr id="125" name="Google Shape;125;p16"/>
          <p:cNvSpPr txBox="1"/>
          <p:nvPr/>
        </p:nvSpPr>
        <p:spPr>
          <a:xfrm>
            <a:off x="6334571" y="2967037"/>
            <a:ext cx="5276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Hambre, analfabetismo, enfermedad.</a:t>
            </a:r>
            <a:endParaRPr/>
          </a:p>
        </p:txBody>
      </p:sp>
      <p:sp>
        <p:nvSpPr>
          <p:cNvPr id="126" name="Google Shape;126;p16"/>
          <p:cNvSpPr txBox="1"/>
          <p:nvPr/>
        </p:nvSpPr>
        <p:spPr>
          <a:xfrm>
            <a:off x="6334571" y="3633787"/>
            <a:ext cx="5540223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Fondo (Causas Raíz)</a:t>
            </a:r>
            <a:endParaRPr/>
          </a:p>
        </p:txBody>
      </p:sp>
      <p:sp>
        <p:nvSpPr>
          <p:cNvPr id="127" name="Google Shape;127;p16"/>
          <p:cNvSpPr txBox="1"/>
          <p:nvPr/>
        </p:nvSpPr>
        <p:spPr>
          <a:xfrm>
            <a:off x="6334571" y="4043362"/>
            <a:ext cx="5276403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Falta de infraestructura, desigualdades sistémicas, barreras culturales.</a:t>
            </a:r>
            <a:endParaRPr/>
          </a:p>
        </p:txBody>
      </p:sp>
      <p:sp>
        <p:nvSpPr>
          <p:cNvPr id="128" name="Google Shape;128;p16"/>
          <p:cNvSpPr txBox="1"/>
          <p:nvPr/>
        </p:nvSpPr>
        <p:spPr>
          <a:xfrm>
            <a:off x="6525071" y="4995862"/>
            <a:ext cx="5085903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 La Teoría del Cambio bucea hacia las causas raíz. </a:t>
            </a:r>
            <a:endParaRPr/>
          </a:p>
        </p:txBody>
      </p:sp>
      <p:sp>
        <p:nvSpPr>
          <p:cNvPr id="129" name="Google Shape;129;p16"/>
          <p:cNvSpPr/>
          <p:nvPr/>
        </p:nvSpPr>
        <p:spPr>
          <a:xfrm>
            <a:off x="6334571" y="4995862"/>
            <a:ext cx="38100" cy="180975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6"/>
          <p:cNvSpPr txBox="1"/>
          <p:nvPr/>
        </p:nvSpPr>
        <p:spPr>
          <a:xfrm>
            <a:off x="581025" y="581025"/>
            <a:ext cx="7850981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Lo que vemos vs.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Lo que resolvemos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5" name="Google Shape;13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6" name="Google Shape;136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2562225"/>
            <a:ext cx="3549550" cy="2609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7" name="Google Shape;137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21075" y="2562225"/>
            <a:ext cx="3549699" cy="2609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8" name="Google Shape;138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61275" y="2562225"/>
            <a:ext cx="3549550" cy="260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7"/>
          <p:cNvSpPr txBox="1"/>
          <p:nvPr/>
        </p:nvSpPr>
        <p:spPr>
          <a:xfrm>
            <a:off x="876300" y="3362325"/>
            <a:ext cx="310695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Trazar la Ruta</a:t>
            </a:r>
            <a:endParaRPr/>
          </a:p>
        </p:txBody>
      </p:sp>
      <p:sp>
        <p:nvSpPr>
          <p:cNvPr id="140" name="Google Shape;140;p17"/>
          <p:cNvSpPr txBox="1"/>
          <p:nvPr/>
        </p:nvSpPr>
        <p:spPr>
          <a:xfrm>
            <a:off x="876300" y="3829050"/>
            <a:ext cx="29590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Diseñar la hipótesis de cambio desde las actividades hasta el impacto sistémico.</a:t>
            </a:r>
            <a:endParaRPr/>
          </a:p>
        </p:txBody>
      </p:sp>
      <p:sp>
        <p:nvSpPr>
          <p:cNvPr id="141" name="Google Shape;141;p17"/>
          <p:cNvSpPr txBox="1"/>
          <p:nvPr/>
        </p:nvSpPr>
        <p:spPr>
          <a:xfrm>
            <a:off x="4616350" y="3362325"/>
            <a:ext cx="3107107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Diferenciar</a:t>
            </a:r>
            <a:endParaRPr/>
          </a:p>
        </p:txBody>
      </p:sp>
      <p:sp>
        <p:nvSpPr>
          <p:cNvPr id="142" name="Google Shape;142;p17"/>
          <p:cNvSpPr txBox="1"/>
          <p:nvPr/>
        </p:nvSpPr>
        <p:spPr>
          <a:xfrm>
            <a:off x="4616350" y="3829050"/>
            <a:ext cx="2959149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Entender la diferencia crítica entre Producto (Output) y Resultado (Outcome).</a:t>
            </a:r>
            <a:endParaRPr/>
          </a:p>
        </p:txBody>
      </p:sp>
      <p:sp>
        <p:nvSpPr>
          <p:cNvPr id="143" name="Google Shape;143;p17"/>
          <p:cNvSpPr txBox="1"/>
          <p:nvPr/>
        </p:nvSpPr>
        <p:spPr>
          <a:xfrm>
            <a:off x="8356550" y="3362325"/>
            <a:ext cx="310695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Co-crear</a:t>
            </a:r>
            <a:endParaRPr/>
          </a:p>
        </p:txBody>
      </p:sp>
      <p:sp>
        <p:nvSpPr>
          <p:cNvPr id="144" name="Google Shape;144;p17"/>
          <p:cNvSpPr txBox="1"/>
          <p:nvPr/>
        </p:nvSpPr>
        <p:spPr>
          <a:xfrm>
            <a:off x="8356550" y="3829050"/>
            <a:ext cx="29590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Dibujar el primer borrador de la TdC de tu proyecto base en tiempo real.</a:t>
            </a:r>
            <a:endParaRPr/>
          </a:p>
        </p:txBody>
      </p:sp>
      <p:pic>
        <p:nvPicPr>
          <p:cNvPr descr="image.png" id="145" name="Google Shape;145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76300" y="2876550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6" name="Google Shape;146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616350" y="2876550"/>
            <a:ext cx="2667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7" name="Google Shape;147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356550" y="2876550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7"/>
          <p:cNvSpPr txBox="1"/>
          <p:nvPr/>
        </p:nvSpPr>
        <p:spPr>
          <a:xfrm>
            <a:off x="581025" y="581025"/>
            <a:ext cx="5560695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Objetivos de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Aprendizaje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20617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53" name="Google Shape;15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4" name="Google Shape;15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49170" y="2200275"/>
            <a:ext cx="3961804" cy="3333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5" name="Google Shape;155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1025" y="4067175"/>
            <a:ext cx="6591895" cy="8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8"/>
          <p:cNvSpPr txBox="1"/>
          <p:nvPr/>
        </p:nvSpPr>
        <p:spPr>
          <a:xfrm>
            <a:off x="581025" y="2828925"/>
            <a:ext cx="659189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Un cronograma dice </a:t>
            </a:r>
            <a:r>
              <a:rPr b="1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CUÁNDO</a:t>
            </a: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harás las cosas.</a:t>
            </a:r>
            <a:endParaRPr/>
          </a:p>
        </p:txBody>
      </p:sp>
      <p:sp>
        <p:nvSpPr>
          <p:cNvPr id="157" name="Google Shape;157;p18"/>
          <p:cNvSpPr txBox="1"/>
          <p:nvPr/>
        </p:nvSpPr>
        <p:spPr>
          <a:xfrm>
            <a:off x="581025" y="3305175"/>
            <a:ext cx="6591895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Una Teoría del Cambio explica </a:t>
            </a:r>
            <a:r>
              <a:rPr b="1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POR QUÉ</a:t>
            </a: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esas acciones llevarán al cambio esperado.</a:t>
            </a:r>
            <a:endParaRPr/>
          </a:p>
        </p:txBody>
      </p:sp>
      <p:pic>
        <p:nvPicPr>
          <p:cNvPr descr="image.png" id="158" name="Google Shape;158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58695" y="2209800"/>
            <a:ext cx="3942754" cy="3314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8"/>
          <p:cNvSpPr txBox="1"/>
          <p:nvPr/>
        </p:nvSpPr>
        <p:spPr>
          <a:xfrm>
            <a:off x="581025" y="581025"/>
            <a:ext cx="6360795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La TdC no es un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Cronograma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4" name="Google Shape;16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5" name="Google Shape;16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1724025"/>
            <a:ext cx="4684067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6" name="Google Shape;166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0550" y="1733550"/>
            <a:ext cx="4665017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9"/>
          <p:cNvSpPr txBox="1"/>
          <p:nvPr/>
        </p:nvSpPr>
        <p:spPr>
          <a:xfrm>
            <a:off x="5741342" y="2600325"/>
            <a:ext cx="6163114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TdC: El Gran Panorama</a:t>
            </a:r>
            <a:endParaRPr/>
          </a:p>
        </p:txBody>
      </p:sp>
      <p:sp>
        <p:nvSpPr>
          <p:cNvPr id="168" name="Google Shape;168;p19"/>
          <p:cNvSpPr txBox="1"/>
          <p:nvPr/>
        </p:nvSpPr>
        <p:spPr>
          <a:xfrm>
            <a:off x="5741342" y="3009900"/>
            <a:ext cx="5869632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Flexible, incluye factores externos, explora múltiples caminos y supuestos.</a:t>
            </a:r>
            <a:endParaRPr/>
          </a:p>
        </p:txBody>
      </p:sp>
      <p:sp>
        <p:nvSpPr>
          <p:cNvPr id="169" name="Google Shape;169;p19"/>
          <p:cNvSpPr txBox="1"/>
          <p:nvPr/>
        </p:nvSpPr>
        <p:spPr>
          <a:xfrm>
            <a:off x="5741342" y="3962400"/>
            <a:ext cx="6163114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Marco Lógico: El Zoom</a:t>
            </a:r>
            <a:endParaRPr/>
          </a:p>
        </p:txBody>
      </p:sp>
      <p:sp>
        <p:nvSpPr>
          <p:cNvPr id="170" name="Google Shape;170;p19"/>
          <p:cNvSpPr txBox="1"/>
          <p:nvPr/>
        </p:nvSpPr>
        <p:spPr>
          <a:xfrm>
            <a:off x="5741342" y="4371975"/>
            <a:ext cx="5869632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Lineal, enfocado en el monitoreo del proyecto, riguroso y ordenado para donantes.</a:t>
            </a:r>
            <a:endParaRPr/>
          </a:p>
        </p:txBody>
      </p:sp>
      <p:sp>
        <p:nvSpPr>
          <p:cNvPr id="171" name="Google Shape;171;p19"/>
          <p:cNvSpPr txBox="1"/>
          <p:nvPr/>
        </p:nvSpPr>
        <p:spPr>
          <a:xfrm>
            <a:off x="581025" y="581025"/>
            <a:ext cx="4690586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TdC vs.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Marco Lógico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76" name="Google Shape;17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7" name="Google Shape;17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2957512"/>
            <a:ext cx="3549550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8" name="Google Shape;178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21075" y="2957512"/>
            <a:ext cx="3549699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9" name="Google Shape;179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61275" y="2957512"/>
            <a:ext cx="3549550" cy="181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0"/>
          <p:cNvSpPr txBox="1"/>
          <p:nvPr/>
        </p:nvSpPr>
        <p:spPr>
          <a:xfrm>
            <a:off x="876300" y="3252787"/>
            <a:ext cx="310695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Captación de Fondos</a:t>
            </a:r>
            <a:endParaRPr/>
          </a:p>
        </p:txBody>
      </p:sp>
      <p:sp>
        <p:nvSpPr>
          <p:cNvPr id="181" name="Google Shape;181;p20"/>
          <p:cNvSpPr txBox="1"/>
          <p:nvPr/>
        </p:nvSpPr>
        <p:spPr>
          <a:xfrm>
            <a:off x="876300" y="3719512"/>
            <a:ext cx="2959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Convences al donante con lógica irrefutable de inversión.</a:t>
            </a:r>
            <a:endParaRPr/>
          </a:p>
        </p:txBody>
      </p:sp>
      <p:sp>
        <p:nvSpPr>
          <p:cNvPr id="182" name="Google Shape;182;p20"/>
          <p:cNvSpPr txBox="1"/>
          <p:nvPr/>
        </p:nvSpPr>
        <p:spPr>
          <a:xfrm>
            <a:off x="4616350" y="3252787"/>
            <a:ext cx="3107107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Gestión de Equipo</a:t>
            </a:r>
            <a:endParaRPr/>
          </a:p>
        </p:txBody>
      </p:sp>
      <p:sp>
        <p:nvSpPr>
          <p:cNvPr id="183" name="Google Shape;183;p20"/>
          <p:cNvSpPr txBox="1"/>
          <p:nvPr/>
        </p:nvSpPr>
        <p:spPr>
          <a:xfrm>
            <a:off x="4616350" y="3719512"/>
            <a:ext cx="2959149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Todos entienden por qué el taller de hoy ayuda a la meta de 5 años.</a:t>
            </a:r>
            <a:endParaRPr/>
          </a:p>
        </p:txBody>
      </p:sp>
      <p:sp>
        <p:nvSpPr>
          <p:cNvPr id="184" name="Google Shape;184;p20"/>
          <p:cNvSpPr txBox="1"/>
          <p:nvPr/>
        </p:nvSpPr>
        <p:spPr>
          <a:xfrm>
            <a:off x="8356550" y="3252787"/>
            <a:ext cx="310695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Ajuste Estratégico</a:t>
            </a:r>
            <a:endParaRPr/>
          </a:p>
        </p:txBody>
      </p:sp>
      <p:sp>
        <p:nvSpPr>
          <p:cNvPr id="185" name="Google Shape;185;p20"/>
          <p:cNvSpPr txBox="1"/>
          <p:nvPr/>
        </p:nvSpPr>
        <p:spPr>
          <a:xfrm>
            <a:off x="8356550" y="3719512"/>
            <a:ext cx="2959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Si la lógica falla, puedes pivotar rápido sin perder recursos.</a:t>
            </a:r>
            <a:endParaRPr/>
          </a:p>
        </p:txBody>
      </p:sp>
      <p:sp>
        <p:nvSpPr>
          <p:cNvPr id="186" name="Google Shape;186;p20"/>
          <p:cNvSpPr txBox="1"/>
          <p:nvPr/>
        </p:nvSpPr>
        <p:spPr>
          <a:xfrm>
            <a:off x="581025" y="581025"/>
            <a:ext cx="7740967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Beneficios para las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OSC de Hidalgo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91" name="Google Shape;19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2" name="Google Shape;19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3678" y="1962150"/>
            <a:ext cx="5277296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1"/>
          <p:cNvSpPr txBox="1"/>
          <p:nvPr/>
        </p:nvSpPr>
        <p:spPr>
          <a:xfrm>
            <a:off x="581025" y="3076575"/>
            <a:ext cx="5276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Son los recursos necesarios para que la maquinaria funcione.</a:t>
            </a:r>
            <a:endParaRPr/>
          </a:p>
        </p:txBody>
      </p:sp>
      <p:pic>
        <p:nvPicPr>
          <p:cNvPr descr="image.png" id="194" name="Google Shape;194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43203" y="1971675"/>
            <a:ext cx="5258246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1"/>
          <p:cNvSpPr txBox="1"/>
          <p:nvPr/>
        </p:nvSpPr>
        <p:spPr>
          <a:xfrm>
            <a:off x="923925" y="3552825"/>
            <a:ext cx="38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•</a:t>
            </a:r>
            <a:endParaRPr/>
          </a:p>
        </p:txBody>
      </p:sp>
      <p:sp>
        <p:nvSpPr>
          <p:cNvPr id="196" name="Google Shape;196;p21"/>
          <p:cNvSpPr txBox="1"/>
          <p:nvPr/>
        </p:nvSpPr>
        <p:spPr>
          <a:xfrm>
            <a:off x="962025" y="3552825"/>
            <a:ext cx="4895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Dinero / Donativos.</a:t>
            </a:r>
            <a:endParaRPr/>
          </a:p>
        </p:txBody>
      </p:sp>
      <p:sp>
        <p:nvSpPr>
          <p:cNvPr id="197" name="Google Shape;197;p21"/>
          <p:cNvSpPr txBox="1"/>
          <p:nvPr/>
        </p:nvSpPr>
        <p:spPr>
          <a:xfrm>
            <a:off x="923925" y="3838575"/>
            <a:ext cx="38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•</a:t>
            </a:r>
            <a:endParaRPr/>
          </a:p>
        </p:txBody>
      </p:sp>
      <p:sp>
        <p:nvSpPr>
          <p:cNvPr id="198" name="Google Shape;198;p21"/>
          <p:cNvSpPr txBox="1"/>
          <p:nvPr/>
        </p:nvSpPr>
        <p:spPr>
          <a:xfrm>
            <a:off x="962025" y="3838575"/>
            <a:ext cx="4895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Talento Humano / Voluntarios.</a:t>
            </a:r>
            <a:endParaRPr/>
          </a:p>
        </p:txBody>
      </p:sp>
      <p:sp>
        <p:nvSpPr>
          <p:cNvPr id="199" name="Google Shape;199;p21"/>
          <p:cNvSpPr txBox="1"/>
          <p:nvPr/>
        </p:nvSpPr>
        <p:spPr>
          <a:xfrm>
            <a:off x="923925" y="4124325"/>
            <a:ext cx="38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•</a:t>
            </a:r>
            <a:endParaRPr/>
          </a:p>
        </p:txBody>
      </p:sp>
      <p:sp>
        <p:nvSpPr>
          <p:cNvPr id="200" name="Google Shape;200;p21"/>
          <p:cNvSpPr txBox="1"/>
          <p:nvPr/>
        </p:nvSpPr>
        <p:spPr>
          <a:xfrm>
            <a:off x="962025" y="4124325"/>
            <a:ext cx="4895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Sistemas / Software / Sedes.</a:t>
            </a:r>
            <a:endParaRPr/>
          </a:p>
        </p:txBody>
      </p:sp>
      <p:sp>
        <p:nvSpPr>
          <p:cNvPr id="201" name="Google Shape;201;p21"/>
          <p:cNvSpPr txBox="1"/>
          <p:nvPr/>
        </p:nvSpPr>
        <p:spPr>
          <a:xfrm>
            <a:off x="923925" y="4410075"/>
            <a:ext cx="38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•</a:t>
            </a:r>
            <a:endParaRPr/>
          </a:p>
        </p:txBody>
      </p:sp>
      <p:sp>
        <p:nvSpPr>
          <p:cNvPr id="202" name="Google Shape;202;p21"/>
          <p:cNvSpPr txBox="1"/>
          <p:nvPr/>
        </p:nvSpPr>
        <p:spPr>
          <a:xfrm>
            <a:off x="962025" y="4410075"/>
            <a:ext cx="4895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Alianzas (JASH, Empresas).</a:t>
            </a:r>
            <a:endParaRPr/>
          </a:p>
        </p:txBody>
      </p:sp>
      <p:sp>
        <p:nvSpPr>
          <p:cNvPr id="203" name="Google Shape;203;p21"/>
          <p:cNvSpPr txBox="1"/>
          <p:nvPr/>
        </p:nvSpPr>
        <p:spPr>
          <a:xfrm>
            <a:off x="581025" y="581025"/>
            <a:ext cx="7495936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1. Insumos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(Inputs)</a:t>
            </a: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: El Combustible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08" name="Google Shape;20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9" name="Google Shape;20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1962150"/>
            <a:ext cx="5277296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0" name="Google Shape;210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0550" y="1971675"/>
            <a:ext cx="5258246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2"/>
          <p:cNvSpPr txBox="1"/>
          <p:nvPr/>
        </p:nvSpPr>
        <p:spPr>
          <a:xfrm>
            <a:off x="6334571" y="2962275"/>
            <a:ext cx="5276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Son las tareas concretas que realizas utilizando los insumos.</a:t>
            </a:r>
            <a:endParaRPr/>
          </a:p>
        </p:txBody>
      </p:sp>
      <p:sp>
        <p:nvSpPr>
          <p:cNvPr id="212" name="Google Shape;212;p22"/>
          <p:cNvSpPr txBox="1"/>
          <p:nvPr/>
        </p:nvSpPr>
        <p:spPr>
          <a:xfrm>
            <a:off x="6525071" y="4486275"/>
            <a:ext cx="50859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"Hacer por hacer no es impacto."</a:t>
            </a:r>
            <a:endParaRPr/>
          </a:p>
        </p:txBody>
      </p:sp>
      <p:sp>
        <p:nvSpPr>
          <p:cNvPr id="213" name="Google Shape;213;p22"/>
          <p:cNvSpPr/>
          <p:nvPr/>
        </p:nvSpPr>
        <p:spPr>
          <a:xfrm>
            <a:off x="6334571" y="4486275"/>
            <a:ext cx="38100" cy="285750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2"/>
          <p:cNvSpPr txBox="1"/>
          <p:nvPr/>
        </p:nvSpPr>
        <p:spPr>
          <a:xfrm>
            <a:off x="6677471" y="3438525"/>
            <a:ext cx="38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•</a:t>
            </a:r>
            <a:endParaRPr/>
          </a:p>
        </p:txBody>
      </p:sp>
      <p:sp>
        <p:nvSpPr>
          <p:cNvPr id="215" name="Google Shape;215;p22"/>
          <p:cNvSpPr txBox="1"/>
          <p:nvPr/>
        </p:nvSpPr>
        <p:spPr>
          <a:xfrm>
            <a:off x="6715571" y="3438525"/>
            <a:ext cx="4895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Talleres de capacitación técnica.</a:t>
            </a:r>
            <a:endParaRPr/>
          </a:p>
        </p:txBody>
      </p:sp>
      <p:sp>
        <p:nvSpPr>
          <p:cNvPr id="216" name="Google Shape;216;p22"/>
          <p:cNvSpPr txBox="1"/>
          <p:nvPr/>
        </p:nvSpPr>
        <p:spPr>
          <a:xfrm>
            <a:off x="6677471" y="3724275"/>
            <a:ext cx="38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•</a:t>
            </a:r>
            <a:endParaRPr/>
          </a:p>
        </p:txBody>
      </p:sp>
      <p:sp>
        <p:nvSpPr>
          <p:cNvPr id="217" name="Google Shape;217;p22"/>
          <p:cNvSpPr txBox="1"/>
          <p:nvPr/>
        </p:nvSpPr>
        <p:spPr>
          <a:xfrm>
            <a:off x="6715571" y="3724275"/>
            <a:ext cx="4895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Brigadas de salud en la Sierra.</a:t>
            </a:r>
            <a:endParaRPr/>
          </a:p>
        </p:txBody>
      </p:sp>
      <p:sp>
        <p:nvSpPr>
          <p:cNvPr id="218" name="Google Shape;218;p22"/>
          <p:cNvSpPr txBox="1"/>
          <p:nvPr/>
        </p:nvSpPr>
        <p:spPr>
          <a:xfrm>
            <a:off x="6677471" y="4010025"/>
            <a:ext cx="38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•</a:t>
            </a:r>
            <a:endParaRPr/>
          </a:p>
        </p:txBody>
      </p:sp>
      <p:sp>
        <p:nvSpPr>
          <p:cNvPr id="219" name="Google Shape;219;p22"/>
          <p:cNvSpPr txBox="1"/>
          <p:nvPr/>
        </p:nvSpPr>
        <p:spPr>
          <a:xfrm>
            <a:off x="6715571" y="4010025"/>
            <a:ext cx="4895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Sesiones de acompañamiento psicológico.</a:t>
            </a:r>
            <a:endParaRPr/>
          </a:p>
        </p:txBody>
      </p:sp>
      <p:sp>
        <p:nvSpPr>
          <p:cNvPr id="220" name="Google Shape;220;p22"/>
          <p:cNvSpPr txBox="1"/>
          <p:nvPr/>
        </p:nvSpPr>
        <p:spPr>
          <a:xfrm>
            <a:off x="581025" y="581025"/>
            <a:ext cx="5160645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2. Actividades: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El Motor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25" name="Google Shape;22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6" name="Google Shape;22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48375" y="2200275"/>
            <a:ext cx="4286250" cy="3333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7" name="Google Shape;227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1025" y="3143250"/>
            <a:ext cx="4991100" cy="211455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 txBox="1"/>
          <p:nvPr/>
        </p:nvSpPr>
        <p:spPr>
          <a:xfrm>
            <a:off x="581025" y="2667000"/>
            <a:ext cx="4991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Son los resultados directos e inmediatos de las actividades.</a:t>
            </a:r>
            <a:endParaRPr/>
          </a:p>
        </p:txBody>
      </p:sp>
      <p:pic>
        <p:nvPicPr>
          <p:cNvPr descr="image.png" id="229" name="Google Shape;229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57900" y="2209800"/>
            <a:ext cx="4267200" cy="3314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3"/>
          <p:cNvSpPr txBox="1"/>
          <p:nvPr/>
        </p:nvSpPr>
        <p:spPr>
          <a:xfrm>
            <a:off x="876300" y="3629025"/>
            <a:ext cx="44005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Ejemplos: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- Número de mujeres capacitadas.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- Manuales de nutrición entregados.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- Metros cuadrados de huertos instalados.</a:t>
            </a:r>
            <a:endParaRPr/>
          </a:p>
        </p:txBody>
      </p:sp>
      <p:sp>
        <p:nvSpPr>
          <p:cNvPr id="231" name="Google Shape;231;p23"/>
          <p:cNvSpPr txBox="1"/>
          <p:nvPr/>
        </p:nvSpPr>
        <p:spPr>
          <a:xfrm>
            <a:off x="581025" y="581025"/>
            <a:ext cx="7625953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3. Productos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(Outputs)</a:t>
            </a: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: Lo Tangible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36" name="Google Shape;23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7" name="Google Shape;23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1962150"/>
            <a:ext cx="5277296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8" name="Google Shape;238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0550" y="1971675"/>
            <a:ext cx="5258246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4"/>
          <p:cNvSpPr txBox="1"/>
          <p:nvPr/>
        </p:nvSpPr>
        <p:spPr>
          <a:xfrm>
            <a:off x="6334571" y="3076575"/>
            <a:ext cx="5276403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Aquí es donde ocurre la </a:t>
            </a:r>
            <a:r>
              <a:rPr b="1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magia</a:t>
            </a: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. Es el cambio de comportamiento, conocimiento o condición.</a:t>
            </a:r>
            <a:endParaRPr/>
          </a:p>
        </p:txBody>
      </p:sp>
      <p:sp>
        <p:nvSpPr>
          <p:cNvPr id="240" name="Google Shape;240;p24"/>
          <p:cNvSpPr txBox="1"/>
          <p:nvPr/>
        </p:nvSpPr>
        <p:spPr>
          <a:xfrm>
            <a:off x="6677471" y="3838575"/>
            <a:ext cx="38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•</a:t>
            </a:r>
            <a:endParaRPr/>
          </a:p>
        </p:txBody>
      </p:sp>
      <p:sp>
        <p:nvSpPr>
          <p:cNvPr id="241" name="Google Shape;241;p24"/>
          <p:cNvSpPr txBox="1"/>
          <p:nvPr/>
        </p:nvSpPr>
        <p:spPr>
          <a:xfrm>
            <a:off x="6715571" y="3838575"/>
            <a:ext cx="4895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Las mujeres inician negocios (Ingresos).</a:t>
            </a:r>
            <a:endParaRPr/>
          </a:p>
        </p:txBody>
      </p:sp>
      <p:sp>
        <p:nvSpPr>
          <p:cNvPr id="242" name="Google Shape;242;p24"/>
          <p:cNvSpPr txBox="1"/>
          <p:nvPr/>
        </p:nvSpPr>
        <p:spPr>
          <a:xfrm>
            <a:off x="6677471" y="4124325"/>
            <a:ext cx="38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•</a:t>
            </a:r>
            <a:endParaRPr/>
          </a:p>
        </p:txBody>
      </p:sp>
      <p:sp>
        <p:nvSpPr>
          <p:cNvPr id="243" name="Google Shape;243;p24"/>
          <p:cNvSpPr txBox="1"/>
          <p:nvPr/>
        </p:nvSpPr>
        <p:spPr>
          <a:xfrm>
            <a:off x="6715571" y="4124325"/>
            <a:ext cx="4895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Las familias comen más sano (Nutrición).</a:t>
            </a:r>
            <a:endParaRPr/>
          </a:p>
        </p:txBody>
      </p:sp>
      <p:sp>
        <p:nvSpPr>
          <p:cNvPr id="244" name="Google Shape;244;p24"/>
          <p:cNvSpPr txBox="1"/>
          <p:nvPr/>
        </p:nvSpPr>
        <p:spPr>
          <a:xfrm>
            <a:off x="6677471" y="4410075"/>
            <a:ext cx="38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•</a:t>
            </a:r>
            <a:endParaRPr/>
          </a:p>
        </p:txBody>
      </p:sp>
      <p:sp>
        <p:nvSpPr>
          <p:cNvPr id="245" name="Google Shape;245;p24"/>
          <p:cNvSpPr txBox="1"/>
          <p:nvPr/>
        </p:nvSpPr>
        <p:spPr>
          <a:xfrm>
            <a:off x="6715571" y="4410075"/>
            <a:ext cx="4895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Jóvenes deciden quedarse en Hidalgo (Migración).</a:t>
            </a:r>
            <a:endParaRPr/>
          </a:p>
        </p:txBody>
      </p:sp>
      <p:sp>
        <p:nvSpPr>
          <p:cNvPr id="246" name="Google Shape;246;p24"/>
          <p:cNvSpPr txBox="1"/>
          <p:nvPr/>
        </p:nvSpPr>
        <p:spPr>
          <a:xfrm>
            <a:off x="581025" y="581025"/>
            <a:ext cx="8066008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4. Resultados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(Outcomes)</a:t>
            </a: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: El Cambio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51" name="Google Shape;25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2" name="Google Shape;252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61423" y="1962150"/>
            <a:ext cx="4749551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5"/>
          <p:cNvSpPr txBox="1"/>
          <p:nvPr/>
        </p:nvSpPr>
        <p:spPr>
          <a:xfrm>
            <a:off x="581025" y="3019425"/>
            <a:ext cx="5804148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Es la meta final y de largo plazo (3-10 años). El cambio sistémico.</a:t>
            </a:r>
            <a:endParaRPr/>
          </a:p>
        </p:txBody>
      </p:sp>
      <p:sp>
        <p:nvSpPr>
          <p:cNvPr id="254" name="Google Shape;254;p25"/>
          <p:cNvSpPr txBox="1"/>
          <p:nvPr/>
        </p:nvSpPr>
        <p:spPr>
          <a:xfrm>
            <a:off x="771525" y="3495675"/>
            <a:ext cx="5613648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1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 "Reducción de la pobreza extrema en la comunidad de Ixmiquilpan." </a:t>
            </a:r>
            <a:endParaRPr/>
          </a:p>
        </p:txBody>
      </p:sp>
      <p:sp>
        <p:nvSpPr>
          <p:cNvPr id="255" name="Google Shape;255;p25"/>
          <p:cNvSpPr/>
          <p:nvPr/>
        </p:nvSpPr>
        <p:spPr>
          <a:xfrm>
            <a:off x="581025" y="3495675"/>
            <a:ext cx="38100" cy="647700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5"/>
          <p:cNvSpPr txBox="1"/>
          <p:nvPr/>
        </p:nvSpPr>
        <p:spPr>
          <a:xfrm>
            <a:off x="581025" y="4429125"/>
            <a:ext cx="5804148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Es lo que queda cuando la OSC se retira de la zona.</a:t>
            </a:r>
            <a:endParaRPr/>
          </a:p>
        </p:txBody>
      </p:sp>
      <p:pic>
        <p:nvPicPr>
          <p:cNvPr descr="image.png" id="257" name="Google Shape;257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70948" y="1971675"/>
            <a:ext cx="4730501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5"/>
          <p:cNvSpPr txBox="1"/>
          <p:nvPr/>
        </p:nvSpPr>
        <p:spPr>
          <a:xfrm>
            <a:off x="581025" y="581025"/>
            <a:ext cx="4505563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5. Impacto: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La Visión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63" name="Google Shape;26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4" name="Google Shape;26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2957512"/>
            <a:ext cx="3549550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5" name="Google Shape;265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61275" y="2957512"/>
            <a:ext cx="3549550" cy="181927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6"/>
          <p:cNvSpPr txBox="1"/>
          <p:nvPr/>
        </p:nvSpPr>
        <p:spPr>
          <a:xfrm>
            <a:off x="581025" y="2328862"/>
            <a:ext cx="110299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Es la diferencia más importante de hoy.</a:t>
            </a:r>
            <a:endParaRPr/>
          </a:p>
        </p:txBody>
      </p:sp>
      <p:sp>
        <p:nvSpPr>
          <p:cNvPr id="267" name="Google Shape;267;p26"/>
          <p:cNvSpPr txBox="1"/>
          <p:nvPr/>
        </p:nvSpPr>
        <p:spPr>
          <a:xfrm>
            <a:off x="581025" y="5157787"/>
            <a:ext cx="110299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Regla de oro:</a:t>
            </a:r>
            <a:r>
              <a:rPr b="0" i="0" lang="en-US" sz="1500" u="none" cap="none" strike="noStrik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 El donante serio ya no paga por anteojos, paga por rendimiento escolar.</a:t>
            </a:r>
            <a:endParaRPr/>
          </a:p>
        </p:txBody>
      </p:sp>
      <p:sp>
        <p:nvSpPr>
          <p:cNvPr id="268" name="Google Shape;268;p26"/>
          <p:cNvSpPr txBox="1"/>
          <p:nvPr/>
        </p:nvSpPr>
        <p:spPr>
          <a:xfrm>
            <a:off x="876300" y="3252787"/>
            <a:ext cx="310695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EF4444"/>
                </a:solidFill>
                <a:latin typeface="Urbanist"/>
                <a:ea typeface="Urbanist"/>
                <a:cs typeface="Urbanist"/>
                <a:sym typeface="Urbanist"/>
              </a:rPr>
              <a:t>Output (Lo que HICISTE)</a:t>
            </a:r>
            <a:endParaRPr/>
          </a:p>
        </p:txBody>
      </p:sp>
      <p:sp>
        <p:nvSpPr>
          <p:cNvPr id="269" name="Google Shape;269;p26"/>
          <p:cNvSpPr txBox="1"/>
          <p:nvPr/>
        </p:nvSpPr>
        <p:spPr>
          <a:xfrm>
            <a:off x="876300" y="3719512"/>
            <a:ext cx="2959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Entregamos 100 anteojos.</a:t>
            </a:r>
            <a:endParaRPr/>
          </a:p>
        </p:txBody>
      </p:sp>
      <p:pic>
        <p:nvPicPr>
          <p:cNvPr descr="image.png" id="270" name="Google Shape;270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29163" y="3676650"/>
            <a:ext cx="333375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6"/>
          <p:cNvSpPr txBox="1"/>
          <p:nvPr/>
        </p:nvSpPr>
        <p:spPr>
          <a:xfrm>
            <a:off x="8356550" y="3252787"/>
            <a:ext cx="310695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Outcome (Lo que CAMBIÓ)</a:t>
            </a:r>
            <a:endParaRPr/>
          </a:p>
        </p:txBody>
      </p:sp>
      <p:sp>
        <p:nvSpPr>
          <p:cNvPr id="272" name="Google Shape;272;p26"/>
          <p:cNvSpPr txBox="1"/>
          <p:nvPr/>
        </p:nvSpPr>
        <p:spPr>
          <a:xfrm>
            <a:off x="8356550" y="3719512"/>
            <a:ext cx="2959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100 niños mejoran su rendimiento escolar.</a:t>
            </a:r>
            <a:endParaRPr/>
          </a:p>
        </p:txBody>
      </p:sp>
      <p:sp>
        <p:nvSpPr>
          <p:cNvPr id="273" name="Google Shape;273;p26"/>
          <p:cNvSpPr txBox="1"/>
          <p:nvPr/>
        </p:nvSpPr>
        <p:spPr>
          <a:xfrm>
            <a:off x="581025" y="581025"/>
            <a:ext cx="9466183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Producto (Output) vs.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Resultado (Outcome)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78" name="Google Shape;27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9" name="Google Shape;27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3095625"/>
            <a:ext cx="5514975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7"/>
          <p:cNvSpPr txBox="1"/>
          <p:nvPr/>
        </p:nvSpPr>
        <p:spPr>
          <a:xfrm>
            <a:off x="581025" y="2619375"/>
            <a:ext cx="551497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Abre tu documento de proyecto base y haz una lista:</a:t>
            </a:r>
            <a:endParaRPr/>
          </a:p>
        </p:txBody>
      </p:sp>
      <p:sp>
        <p:nvSpPr>
          <p:cNvPr id="281" name="Google Shape;281;p27"/>
          <p:cNvSpPr txBox="1"/>
          <p:nvPr/>
        </p:nvSpPr>
        <p:spPr>
          <a:xfrm>
            <a:off x="581025" y="4924425"/>
            <a:ext cx="55149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Herramienta Virtual: </a:t>
            </a:r>
            <a:r>
              <a:rPr b="1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Padlet</a:t>
            </a: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(Coloca un post-it por OSC).</a:t>
            </a:r>
            <a:endParaRPr/>
          </a:p>
        </p:txBody>
      </p:sp>
      <p:pic>
        <p:nvPicPr>
          <p:cNvPr descr="image.png" id="282" name="Google Shape;282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72250" y="3152775"/>
            <a:ext cx="1428750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7"/>
          <p:cNvSpPr txBox="1"/>
          <p:nvPr/>
        </p:nvSpPr>
        <p:spPr>
          <a:xfrm>
            <a:off x="876300" y="3581400"/>
            <a:ext cx="4924425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¿Qué cosas tangibles entregas hoy? (Becas, kilos de comida, folletos, capacitaciones).</a:t>
            </a:r>
            <a:endParaRPr/>
          </a:p>
        </p:txBody>
      </p:sp>
      <p:sp>
        <p:nvSpPr>
          <p:cNvPr id="284" name="Google Shape;284;p27"/>
          <p:cNvSpPr txBox="1"/>
          <p:nvPr/>
        </p:nvSpPr>
        <p:spPr>
          <a:xfrm>
            <a:off x="581025" y="581025"/>
            <a:ext cx="744593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Ejercicio 1: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Mapeando Entregables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89" name="Google Shape;28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0" name="Google Shape;29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3486150"/>
            <a:ext cx="11029950" cy="8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8"/>
          <p:cNvSpPr txBox="1"/>
          <p:nvPr/>
        </p:nvSpPr>
        <p:spPr>
          <a:xfrm>
            <a:off x="581025" y="2628900"/>
            <a:ext cx="110299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Toma un Output de tu lista anterior y transfórmalo en un </a:t>
            </a:r>
            <a:r>
              <a:rPr b="1" i="0" lang="en-US" sz="21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Outcome</a:t>
            </a:r>
            <a:r>
              <a:rPr b="0" i="0" lang="en-US" sz="21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.</a:t>
            </a:r>
            <a:endParaRPr/>
          </a:p>
        </p:txBody>
      </p:sp>
      <p:sp>
        <p:nvSpPr>
          <p:cNvPr id="292" name="Google Shape;292;p28"/>
          <p:cNvSpPr txBox="1"/>
          <p:nvPr/>
        </p:nvSpPr>
        <p:spPr>
          <a:xfrm>
            <a:off x="581025" y="4895850"/>
            <a:ext cx="110299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(Comparte tu mejor Salto de Valor en el chat de Zoom)</a:t>
            </a:r>
            <a:endParaRPr/>
          </a:p>
        </p:txBody>
      </p:sp>
      <p:sp>
        <p:nvSpPr>
          <p:cNvPr id="293" name="Google Shape;293;p28"/>
          <p:cNvSpPr txBox="1"/>
          <p:nvPr/>
        </p:nvSpPr>
        <p:spPr>
          <a:xfrm>
            <a:off x="581025" y="581025"/>
            <a:ext cx="6010751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Ejercicio 2: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El Salto de Valor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98" name="Google Shape;29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9" name="Google Shape;299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2976562"/>
            <a:ext cx="11029950" cy="3333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0" name="Google Shape;300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1025" y="1804987"/>
            <a:ext cx="1333500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1" name="Google Shape;301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05137" y="1804987"/>
            <a:ext cx="1333500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2" name="Google Shape;302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29250" y="1804987"/>
            <a:ext cx="1333500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3" name="Google Shape;303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53362" y="1804987"/>
            <a:ext cx="1333500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4" name="Google Shape;304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277475" y="1804987"/>
            <a:ext cx="1333500" cy="5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29"/>
          <p:cNvSpPr/>
          <p:nvPr/>
        </p:nvSpPr>
        <p:spPr>
          <a:xfrm>
            <a:off x="581025" y="2047875"/>
            <a:ext cx="1102995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06" name="Google Shape;306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90550" y="2986087"/>
            <a:ext cx="11010900" cy="3314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29"/>
          <p:cNvSpPr txBox="1"/>
          <p:nvPr/>
        </p:nvSpPr>
        <p:spPr>
          <a:xfrm>
            <a:off x="966787" y="1966912"/>
            <a:ext cx="561975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Insumos</a:t>
            </a:r>
            <a:endParaRPr/>
          </a:p>
        </p:txBody>
      </p:sp>
      <p:sp>
        <p:nvSpPr>
          <p:cNvPr id="308" name="Google Shape;308;p29"/>
          <p:cNvSpPr txBox="1"/>
          <p:nvPr/>
        </p:nvSpPr>
        <p:spPr>
          <a:xfrm>
            <a:off x="3252787" y="1966912"/>
            <a:ext cx="838200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Actividades</a:t>
            </a:r>
            <a:endParaRPr/>
          </a:p>
        </p:txBody>
      </p:sp>
      <p:sp>
        <p:nvSpPr>
          <p:cNvPr id="309" name="Google Shape;309;p29"/>
          <p:cNvSpPr txBox="1"/>
          <p:nvPr/>
        </p:nvSpPr>
        <p:spPr>
          <a:xfrm>
            <a:off x="5815012" y="1966912"/>
            <a:ext cx="561975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Outputs</a:t>
            </a: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8167687" y="1966912"/>
            <a:ext cx="704850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Outcomes</a:t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10653712" y="1966912"/>
            <a:ext cx="581025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rPr>
              <a:t>Impacto</a:t>
            </a:r>
            <a:endParaRPr/>
          </a:p>
        </p:txBody>
      </p:sp>
      <p:sp>
        <p:nvSpPr>
          <p:cNvPr id="312" name="Google Shape;312;p29"/>
          <p:cNvSpPr txBox="1"/>
          <p:nvPr/>
        </p:nvSpPr>
        <p:spPr>
          <a:xfrm>
            <a:off x="581025" y="547687"/>
            <a:ext cx="4955619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Conectando los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Puntos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17" name="Google Shape;31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18" name="Google Shape;318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2937569"/>
            <a:ext cx="11029950" cy="1954262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30"/>
          <p:cNvSpPr txBox="1"/>
          <p:nvPr/>
        </p:nvSpPr>
        <p:spPr>
          <a:xfrm>
            <a:off x="581025" y="2118419"/>
            <a:ext cx="110299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Utiliza esta frase para explicar tu proyecto en 30 segundos:</a:t>
            </a:r>
            <a:endParaRPr/>
          </a:p>
        </p:txBody>
      </p:sp>
      <p:sp>
        <p:nvSpPr>
          <p:cNvPr id="320" name="Google Shape;320;p30"/>
          <p:cNvSpPr txBox="1"/>
          <p:nvPr/>
        </p:nvSpPr>
        <p:spPr>
          <a:xfrm>
            <a:off x="581025" y="5368081"/>
            <a:ext cx="110299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(Pega esta fórmula en tu LinkedIn y verás el cambio en el interés de los socios).</a:t>
            </a:r>
            <a:endParaRPr/>
          </a:p>
        </p:txBody>
      </p:sp>
      <p:sp>
        <p:nvSpPr>
          <p:cNvPr id="321" name="Google Shape;321;p30"/>
          <p:cNvSpPr txBox="1"/>
          <p:nvPr/>
        </p:nvSpPr>
        <p:spPr>
          <a:xfrm>
            <a:off x="4286250" y="3750915"/>
            <a:ext cx="1038225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PORQUE</a:t>
            </a:r>
            <a:endParaRPr/>
          </a:p>
        </p:txBody>
      </p:sp>
      <p:sp>
        <p:nvSpPr>
          <p:cNvPr id="322" name="Google Shape;322;p30"/>
          <p:cNvSpPr txBox="1"/>
          <p:nvPr/>
        </p:nvSpPr>
        <p:spPr>
          <a:xfrm>
            <a:off x="581025" y="581025"/>
            <a:ext cx="6265783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La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Fórmula de Oro</a:t>
            </a: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 de la TdC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27" name="Google Shape;32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28" name="Google Shape;328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52171" y="2200275"/>
            <a:ext cx="3758803" cy="3333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29" name="Google Shape;329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1025" y="3381375"/>
            <a:ext cx="6794896" cy="12573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31"/>
          <p:cNvSpPr txBox="1"/>
          <p:nvPr/>
        </p:nvSpPr>
        <p:spPr>
          <a:xfrm>
            <a:off x="581025" y="2619375"/>
            <a:ext cx="679489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Son las condiciones que deben cumplirse para que tu lógica funcione pero que NO controlas.</a:t>
            </a:r>
            <a:endParaRPr/>
          </a:p>
        </p:txBody>
      </p:sp>
      <p:sp>
        <p:nvSpPr>
          <p:cNvPr id="331" name="Google Shape;331;p31"/>
          <p:cNvSpPr txBox="1"/>
          <p:nvPr/>
        </p:nvSpPr>
        <p:spPr>
          <a:xfrm>
            <a:off x="581025" y="4829175"/>
            <a:ext cx="6794896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Si el transporte falla, tu Teoría del Cambio colapsa. ¡Identifícalos!</a:t>
            </a:r>
            <a:endParaRPr/>
          </a:p>
        </p:txBody>
      </p:sp>
      <p:pic>
        <p:nvPicPr>
          <p:cNvPr descr="image.png" id="332" name="Google Shape;332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61696" y="2209800"/>
            <a:ext cx="3739753" cy="3314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1"/>
          <p:cNvSpPr txBox="1"/>
          <p:nvPr/>
        </p:nvSpPr>
        <p:spPr>
          <a:xfrm>
            <a:off x="876300" y="3867150"/>
            <a:ext cx="6204346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Ejemplo:</a:t>
            </a: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"Las familias irán al taller porque tienen transporte público".</a:t>
            </a:r>
            <a:endParaRPr/>
          </a:p>
        </p:txBody>
      </p:sp>
      <p:sp>
        <p:nvSpPr>
          <p:cNvPr id="334" name="Google Shape;334;p31"/>
          <p:cNvSpPr txBox="1"/>
          <p:nvPr/>
        </p:nvSpPr>
        <p:spPr>
          <a:xfrm>
            <a:off x="581025" y="581025"/>
            <a:ext cx="6315789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Los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Supuestos</a:t>
            </a: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: No los ignores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39" name="Google Shape;33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0" name="Google Shape;340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2057400"/>
            <a:ext cx="1102995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2"/>
          <p:cNvSpPr txBox="1"/>
          <p:nvPr/>
        </p:nvSpPr>
        <p:spPr>
          <a:xfrm>
            <a:off x="581025" y="1581150"/>
            <a:ext cx="110299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Puede ser un diagrama de flujo, un mapa de redes o una narrativa visual.</a:t>
            </a:r>
            <a:endParaRPr/>
          </a:p>
        </p:txBody>
      </p:sp>
      <p:pic>
        <p:nvPicPr>
          <p:cNvPr descr="image.png" id="342" name="Google Shape;342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0550" y="2066925"/>
            <a:ext cx="11010900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32"/>
          <p:cNvSpPr txBox="1"/>
          <p:nvPr/>
        </p:nvSpPr>
        <p:spPr>
          <a:xfrm>
            <a:off x="581025" y="514350"/>
            <a:ext cx="5070633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¿Cómo se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ve</a:t>
            </a: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 una TdC?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48" name="Google Shape;34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9" name="Google Shape;349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5362" y="2200275"/>
            <a:ext cx="5135612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3"/>
          <p:cNvSpPr txBox="1"/>
          <p:nvPr/>
        </p:nvSpPr>
        <p:spPr>
          <a:xfrm>
            <a:off x="581025" y="2819400"/>
            <a:ext cx="5418087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Instrucciones:</a:t>
            </a:r>
            <a:endParaRPr/>
          </a:p>
        </p:txBody>
      </p:sp>
      <p:sp>
        <p:nvSpPr>
          <p:cNvPr id="351" name="Google Shape;351;p33"/>
          <p:cNvSpPr txBox="1"/>
          <p:nvPr/>
        </p:nvSpPr>
        <p:spPr>
          <a:xfrm>
            <a:off x="581025" y="4629150"/>
            <a:ext cx="5418087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Empiecen por el final: ¿Cómo se ve el éxito?</a:t>
            </a:r>
            <a:endParaRPr/>
          </a:p>
        </p:txBody>
      </p:sp>
      <p:pic>
        <p:nvPicPr>
          <p:cNvPr descr="image.png" id="352" name="Google Shape;352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84887" y="2209800"/>
            <a:ext cx="5116562" cy="3314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3"/>
          <p:cNvSpPr txBox="1"/>
          <p:nvPr/>
        </p:nvSpPr>
        <p:spPr>
          <a:xfrm>
            <a:off x="923925" y="3295650"/>
            <a:ext cx="38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•</a:t>
            </a:r>
            <a:endParaRPr/>
          </a:p>
        </p:txBody>
      </p:sp>
      <p:sp>
        <p:nvSpPr>
          <p:cNvPr id="354" name="Google Shape;354;p33"/>
          <p:cNvSpPr txBox="1"/>
          <p:nvPr/>
        </p:nvSpPr>
        <p:spPr>
          <a:xfrm>
            <a:off x="962025" y="3295650"/>
            <a:ext cx="5037087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Vayan a sus </a:t>
            </a:r>
            <a:r>
              <a:rPr b="1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Breakout Rooms</a:t>
            </a: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de Zoom (15 min).</a:t>
            </a:r>
            <a:endParaRPr/>
          </a:p>
        </p:txBody>
      </p:sp>
      <p:sp>
        <p:nvSpPr>
          <p:cNvPr id="355" name="Google Shape;355;p33"/>
          <p:cNvSpPr txBox="1"/>
          <p:nvPr/>
        </p:nvSpPr>
        <p:spPr>
          <a:xfrm>
            <a:off x="923925" y="3581400"/>
            <a:ext cx="38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•</a:t>
            </a:r>
            <a:endParaRPr/>
          </a:p>
        </p:txBody>
      </p:sp>
      <p:sp>
        <p:nvSpPr>
          <p:cNvPr id="356" name="Google Shape;356;p33"/>
          <p:cNvSpPr txBox="1"/>
          <p:nvPr/>
        </p:nvSpPr>
        <p:spPr>
          <a:xfrm>
            <a:off x="962025" y="3581400"/>
            <a:ext cx="5037087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Utilicen el lienzo de </a:t>
            </a:r>
            <a:r>
              <a:rPr b="1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Miro</a:t>
            </a: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enviado.</a:t>
            </a:r>
            <a:endParaRPr/>
          </a:p>
        </p:txBody>
      </p:sp>
      <p:sp>
        <p:nvSpPr>
          <p:cNvPr id="357" name="Google Shape;357;p33"/>
          <p:cNvSpPr txBox="1"/>
          <p:nvPr/>
        </p:nvSpPr>
        <p:spPr>
          <a:xfrm>
            <a:off x="923925" y="3867150"/>
            <a:ext cx="38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•</a:t>
            </a:r>
            <a:endParaRPr/>
          </a:p>
        </p:txBody>
      </p:sp>
      <p:sp>
        <p:nvSpPr>
          <p:cNvPr id="358" name="Google Shape;358;p33"/>
          <p:cNvSpPr txBox="1"/>
          <p:nvPr/>
        </p:nvSpPr>
        <p:spPr>
          <a:xfrm>
            <a:off x="962025" y="3867150"/>
            <a:ext cx="5037087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Identifiquen el Problema Central y su "Norte" (Impacto Visionado).</a:t>
            </a:r>
            <a:endParaRPr/>
          </a:p>
        </p:txBody>
      </p:sp>
      <p:sp>
        <p:nvSpPr>
          <p:cNvPr id="359" name="Google Shape;359;p33"/>
          <p:cNvSpPr txBox="1"/>
          <p:nvPr/>
        </p:nvSpPr>
        <p:spPr>
          <a:xfrm>
            <a:off x="581025" y="581025"/>
            <a:ext cx="5495686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Workshop Parte 1: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La Raíz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64" name="Google Shape;36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5" name="Google Shape;365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2909887"/>
            <a:ext cx="3549550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6" name="Google Shape;366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21075" y="2909887"/>
            <a:ext cx="3549699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7" name="Google Shape;367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61275" y="2909887"/>
            <a:ext cx="3549550" cy="1819275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34"/>
          <p:cNvSpPr txBox="1"/>
          <p:nvPr/>
        </p:nvSpPr>
        <p:spPr>
          <a:xfrm>
            <a:off x="581025" y="2338387"/>
            <a:ext cx="110299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En sus salas, conecten el presente con el futuro:</a:t>
            </a:r>
            <a:endParaRPr/>
          </a:p>
        </p:txBody>
      </p:sp>
      <p:sp>
        <p:nvSpPr>
          <p:cNvPr id="369" name="Google Shape;369;p34"/>
          <p:cNvSpPr txBox="1"/>
          <p:nvPr/>
        </p:nvSpPr>
        <p:spPr>
          <a:xfrm>
            <a:off x="581025" y="5110162"/>
            <a:ext cx="110299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(El facilitador entrará a cada sala para dar feedback en vivo).</a:t>
            </a:r>
            <a:endParaRPr/>
          </a:p>
        </p:txBody>
      </p:sp>
      <p:sp>
        <p:nvSpPr>
          <p:cNvPr id="370" name="Google Shape;370;p34"/>
          <p:cNvSpPr txBox="1"/>
          <p:nvPr/>
        </p:nvSpPr>
        <p:spPr>
          <a:xfrm>
            <a:off x="876300" y="3205162"/>
            <a:ext cx="310695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Paso A</a:t>
            </a:r>
            <a:endParaRPr/>
          </a:p>
        </p:txBody>
      </p:sp>
      <p:sp>
        <p:nvSpPr>
          <p:cNvPr id="371" name="Google Shape;371;p34"/>
          <p:cNvSpPr txBox="1"/>
          <p:nvPr/>
        </p:nvSpPr>
        <p:spPr>
          <a:xfrm>
            <a:off x="876300" y="3671887"/>
            <a:ext cx="2959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Lista las Actividades necesarias.</a:t>
            </a:r>
            <a:endParaRPr/>
          </a:p>
        </p:txBody>
      </p:sp>
      <p:sp>
        <p:nvSpPr>
          <p:cNvPr id="372" name="Google Shape;372;p34"/>
          <p:cNvSpPr txBox="1"/>
          <p:nvPr/>
        </p:nvSpPr>
        <p:spPr>
          <a:xfrm>
            <a:off x="4616350" y="3205162"/>
            <a:ext cx="3107107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Paso B</a:t>
            </a:r>
            <a:endParaRPr/>
          </a:p>
        </p:txBody>
      </p:sp>
      <p:sp>
        <p:nvSpPr>
          <p:cNvPr id="373" name="Google Shape;373;p34"/>
          <p:cNvSpPr txBox="1"/>
          <p:nvPr/>
        </p:nvSpPr>
        <p:spPr>
          <a:xfrm>
            <a:off x="4616350" y="3671887"/>
            <a:ext cx="2959149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Escribe los Outcomes esperados.</a:t>
            </a:r>
            <a:endParaRPr/>
          </a:p>
        </p:txBody>
      </p:sp>
      <p:sp>
        <p:nvSpPr>
          <p:cNvPr id="374" name="Google Shape;374;p34"/>
          <p:cNvSpPr txBox="1"/>
          <p:nvPr/>
        </p:nvSpPr>
        <p:spPr>
          <a:xfrm>
            <a:off x="8356550" y="3205162"/>
            <a:ext cx="310695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Paso C</a:t>
            </a:r>
            <a:endParaRPr/>
          </a:p>
        </p:txBody>
      </p:sp>
      <p:sp>
        <p:nvSpPr>
          <p:cNvPr id="375" name="Google Shape;375;p34"/>
          <p:cNvSpPr txBox="1"/>
          <p:nvPr/>
        </p:nvSpPr>
        <p:spPr>
          <a:xfrm>
            <a:off x="8356550" y="3671887"/>
            <a:ext cx="2959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Verifica la conexión con flechas lógicas.</a:t>
            </a:r>
            <a:endParaRPr/>
          </a:p>
        </p:txBody>
      </p:sp>
      <p:sp>
        <p:nvSpPr>
          <p:cNvPr id="376" name="Google Shape;376;p34"/>
          <p:cNvSpPr txBox="1"/>
          <p:nvPr/>
        </p:nvSpPr>
        <p:spPr>
          <a:xfrm>
            <a:off x="581025" y="581025"/>
            <a:ext cx="6275784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Workshop Parte 2: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El Camino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81" name="Google Shape;38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82" name="Google Shape;382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1962150"/>
            <a:ext cx="5277296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83" name="Google Shape;383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0550" y="1971675"/>
            <a:ext cx="5258246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5"/>
          <p:cNvSpPr txBox="1"/>
          <p:nvPr/>
        </p:nvSpPr>
        <p:spPr>
          <a:xfrm>
            <a:off x="6334571" y="3109912"/>
            <a:ext cx="5276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Problema:</a:t>
            </a: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Pobreza extrema en África.</a:t>
            </a:r>
            <a:endParaRPr/>
          </a:p>
        </p:txBody>
      </p:sp>
      <p:sp>
        <p:nvSpPr>
          <p:cNvPr id="385" name="Google Shape;385;p35"/>
          <p:cNvSpPr txBox="1"/>
          <p:nvPr/>
        </p:nvSpPr>
        <p:spPr>
          <a:xfrm>
            <a:off x="6334571" y="3586162"/>
            <a:ext cx="5276403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TdC:</a:t>
            </a: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Si capacitamos en micro-trabajo digital (Actividad), ellos ganan salarios dignos (Outcome), lo que detiene el ciclo de pobreza (Impacto).</a:t>
            </a:r>
            <a:endParaRPr/>
          </a:p>
        </p:txBody>
      </p:sp>
      <p:sp>
        <p:nvSpPr>
          <p:cNvPr id="386" name="Google Shape;386;p35"/>
          <p:cNvSpPr txBox="1"/>
          <p:nvPr/>
        </p:nvSpPr>
        <p:spPr>
          <a:xfrm>
            <a:off x="6525071" y="4633912"/>
            <a:ext cx="5085903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 Lograron sacar a miles de la pobreza mediante lógica digital. </a:t>
            </a:r>
            <a:endParaRPr/>
          </a:p>
        </p:txBody>
      </p:sp>
      <p:sp>
        <p:nvSpPr>
          <p:cNvPr id="387" name="Google Shape;387;p35"/>
          <p:cNvSpPr/>
          <p:nvPr/>
        </p:nvSpPr>
        <p:spPr>
          <a:xfrm>
            <a:off x="6334571" y="4633912"/>
            <a:ext cx="38100" cy="180975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35"/>
          <p:cNvSpPr txBox="1"/>
          <p:nvPr/>
        </p:nvSpPr>
        <p:spPr>
          <a:xfrm>
            <a:off x="581025" y="581025"/>
            <a:ext cx="4225528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Caso Global: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Sama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93" name="Google Shape;39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94" name="Google Shape;394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3678" y="1962150"/>
            <a:ext cx="5277296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6"/>
          <p:cNvSpPr txBox="1"/>
          <p:nvPr/>
        </p:nvSpPr>
        <p:spPr>
          <a:xfrm>
            <a:off x="581025" y="2962275"/>
            <a:ext cx="5276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Actividad:</a:t>
            </a: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Formación de parteras locales.</a:t>
            </a:r>
            <a:endParaRPr/>
          </a:p>
        </p:txBody>
      </p:sp>
      <p:sp>
        <p:nvSpPr>
          <p:cNvPr id="396" name="Google Shape;396;p36"/>
          <p:cNvSpPr txBox="1"/>
          <p:nvPr/>
        </p:nvSpPr>
        <p:spPr>
          <a:xfrm>
            <a:off x="581025" y="3438525"/>
            <a:ext cx="5276403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Outcome:</a:t>
            </a: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Las parteras detectan riesgos a tiempo y refieren a hospitales.</a:t>
            </a:r>
            <a:endParaRPr/>
          </a:p>
        </p:txBody>
      </p:sp>
      <p:sp>
        <p:nvSpPr>
          <p:cNvPr id="397" name="Google Shape;397;p36"/>
          <p:cNvSpPr txBox="1"/>
          <p:nvPr/>
        </p:nvSpPr>
        <p:spPr>
          <a:xfrm>
            <a:off x="581025" y="4200525"/>
            <a:ext cx="5276403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Impacto:</a:t>
            </a: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Reducción del 40% en mortalidad materna en zonas rurales de Chiapas y Oaxaca.</a:t>
            </a:r>
            <a:endParaRPr/>
          </a:p>
        </p:txBody>
      </p:sp>
      <p:pic>
        <p:nvPicPr>
          <p:cNvPr descr="image.png" id="398" name="Google Shape;398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43203" y="1971675"/>
            <a:ext cx="5258246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36"/>
          <p:cNvSpPr txBox="1"/>
          <p:nvPr/>
        </p:nvSpPr>
        <p:spPr>
          <a:xfrm>
            <a:off x="581025" y="581025"/>
            <a:ext cx="7460932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Caso Nacional: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Salud Comunitaria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04" name="Google Shape;40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05" name="Google Shape;405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1962150"/>
            <a:ext cx="5277296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06" name="Google Shape;406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0550" y="1971675"/>
            <a:ext cx="5258246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37"/>
          <p:cNvSpPr txBox="1"/>
          <p:nvPr/>
        </p:nvSpPr>
        <p:spPr>
          <a:xfrm>
            <a:off x="6334571" y="3105150"/>
            <a:ext cx="5276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Insumo:</a:t>
            </a: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Alianzas con JASH y productores de Actopan.</a:t>
            </a:r>
            <a:endParaRPr/>
          </a:p>
        </p:txBody>
      </p:sp>
      <p:sp>
        <p:nvSpPr>
          <p:cNvPr id="408" name="Google Shape;408;p37"/>
          <p:cNvSpPr txBox="1"/>
          <p:nvPr/>
        </p:nvSpPr>
        <p:spPr>
          <a:xfrm>
            <a:off x="6334571" y="3581400"/>
            <a:ext cx="5276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Outcome:</a:t>
            </a: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Recuperación nutricional de niños en edad escolar.</a:t>
            </a:r>
            <a:endParaRPr/>
          </a:p>
        </p:txBody>
      </p:sp>
      <p:sp>
        <p:nvSpPr>
          <p:cNvPr id="409" name="Google Shape;409;p37"/>
          <p:cNvSpPr txBox="1"/>
          <p:nvPr/>
        </p:nvSpPr>
        <p:spPr>
          <a:xfrm>
            <a:off x="6334571" y="4057650"/>
            <a:ext cx="5276403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Impacto:</a:t>
            </a: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Ahorro de $1M en gasto hospitalario para el estado de Hidalgo.</a:t>
            </a:r>
            <a:endParaRPr/>
          </a:p>
        </p:txBody>
      </p:sp>
      <p:sp>
        <p:nvSpPr>
          <p:cNvPr id="410" name="Google Shape;410;p37"/>
          <p:cNvSpPr txBox="1"/>
          <p:nvPr/>
        </p:nvSpPr>
        <p:spPr>
          <a:xfrm>
            <a:off x="581025" y="581025"/>
            <a:ext cx="5625703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Caso Local: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Hidalgo Nutre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15" name="Google Shape;415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16" name="Google Shape;416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2814637"/>
            <a:ext cx="3549550" cy="2105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17" name="Google Shape;417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21075" y="2814637"/>
            <a:ext cx="3549699" cy="2105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18" name="Google Shape;418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61275" y="2814637"/>
            <a:ext cx="3549550" cy="2105025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8"/>
          <p:cNvSpPr txBox="1"/>
          <p:nvPr/>
        </p:nvSpPr>
        <p:spPr>
          <a:xfrm>
            <a:off x="876300" y="3109912"/>
            <a:ext cx="310695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Actividades "Sueltas"</a:t>
            </a:r>
            <a:endParaRPr/>
          </a:p>
        </p:txBody>
      </p:sp>
      <p:sp>
        <p:nvSpPr>
          <p:cNvPr id="420" name="Google Shape;420;p38"/>
          <p:cNvSpPr txBox="1"/>
          <p:nvPr/>
        </p:nvSpPr>
        <p:spPr>
          <a:xfrm>
            <a:off x="876300" y="3576637"/>
            <a:ext cx="2959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Haces cosas que no llevan a ningún resultado claro.</a:t>
            </a:r>
            <a:endParaRPr/>
          </a:p>
        </p:txBody>
      </p:sp>
      <p:sp>
        <p:nvSpPr>
          <p:cNvPr id="421" name="Google Shape;421;p38"/>
          <p:cNvSpPr txBox="1"/>
          <p:nvPr/>
        </p:nvSpPr>
        <p:spPr>
          <a:xfrm>
            <a:off x="4616350" y="3109912"/>
            <a:ext cx="3107107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Saltos Milagrosos</a:t>
            </a:r>
            <a:endParaRPr/>
          </a:p>
        </p:txBody>
      </p:sp>
      <p:sp>
        <p:nvSpPr>
          <p:cNvPr id="422" name="Google Shape;422;p38"/>
          <p:cNvSpPr txBox="1"/>
          <p:nvPr/>
        </p:nvSpPr>
        <p:spPr>
          <a:xfrm>
            <a:off x="4616350" y="3576637"/>
            <a:ext cx="2959149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Esperas que un taller de 1 hora cambie la pobreza de un municipio.</a:t>
            </a:r>
            <a:endParaRPr/>
          </a:p>
        </p:txBody>
      </p:sp>
      <p:sp>
        <p:nvSpPr>
          <p:cNvPr id="423" name="Google Shape;423;p38"/>
          <p:cNvSpPr txBox="1"/>
          <p:nvPr/>
        </p:nvSpPr>
        <p:spPr>
          <a:xfrm>
            <a:off x="8356550" y="3109912"/>
            <a:ext cx="310695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Cero Supuestos</a:t>
            </a:r>
            <a:endParaRPr/>
          </a:p>
        </p:txBody>
      </p:sp>
      <p:sp>
        <p:nvSpPr>
          <p:cNvPr id="424" name="Google Shape;424;p38"/>
          <p:cNvSpPr txBox="1"/>
          <p:nvPr/>
        </p:nvSpPr>
        <p:spPr>
          <a:xfrm>
            <a:off x="8356550" y="3576637"/>
            <a:ext cx="2959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No considerar que si llueve o hay elecciones, tu plan cambia.</a:t>
            </a:r>
            <a:endParaRPr/>
          </a:p>
        </p:txBody>
      </p:sp>
      <p:sp>
        <p:nvSpPr>
          <p:cNvPr id="425" name="Google Shape;425;p38"/>
          <p:cNvSpPr txBox="1"/>
          <p:nvPr/>
        </p:nvSpPr>
        <p:spPr>
          <a:xfrm>
            <a:off x="581025" y="581025"/>
            <a:ext cx="5695711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¡Cuidado!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Brechas Lógicas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30" name="Google Shape;430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1" name="Google Shape;431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3678" y="2200275"/>
            <a:ext cx="5277296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39"/>
          <p:cNvSpPr txBox="1"/>
          <p:nvPr/>
        </p:nvSpPr>
        <p:spPr>
          <a:xfrm>
            <a:off x="581025" y="3076575"/>
            <a:ext cx="5276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Para replicar este taller en tu OSC:</a:t>
            </a:r>
            <a:endParaRPr/>
          </a:p>
        </p:txBody>
      </p:sp>
      <p:pic>
        <p:nvPicPr>
          <p:cNvPr descr="image.png" id="433" name="Google Shape;433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43203" y="2209800"/>
            <a:ext cx="5258246" cy="3314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39"/>
          <p:cNvSpPr txBox="1"/>
          <p:nvPr/>
        </p:nvSpPr>
        <p:spPr>
          <a:xfrm>
            <a:off x="923925" y="3552825"/>
            <a:ext cx="38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•</a:t>
            </a:r>
            <a:endParaRPr/>
          </a:p>
        </p:txBody>
      </p:sp>
      <p:sp>
        <p:nvSpPr>
          <p:cNvPr id="435" name="Google Shape;435;p39"/>
          <p:cNvSpPr txBox="1"/>
          <p:nvPr/>
        </p:nvSpPr>
        <p:spPr>
          <a:xfrm>
            <a:off x="962025" y="3552825"/>
            <a:ext cx="4895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Miro:</a:t>
            </a: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Lluvias de ideas visuales.</a:t>
            </a:r>
            <a:endParaRPr/>
          </a:p>
        </p:txBody>
      </p:sp>
      <p:sp>
        <p:nvSpPr>
          <p:cNvPr id="436" name="Google Shape;436;p39"/>
          <p:cNvSpPr txBox="1"/>
          <p:nvPr/>
        </p:nvSpPr>
        <p:spPr>
          <a:xfrm>
            <a:off x="923925" y="3838575"/>
            <a:ext cx="38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•</a:t>
            </a:r>
            <a:endParaRPr/>
          </a:p>
        </p:txBody>
      </p:sp>
      <p:sp>
        <p:nvSpPr>
          <p:cNvPr id="437" name="Google Shape;437;p39"/>
          <p:cNvSpPr txBox="1"/>
          <p:nvPr/>
        </p:nvSpPr>
        <p:spPr>
          <a:xfrm>
            <a:off x="962025" y="3838575"/>
            <a:ext cx="4895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Mentimeter:</a:t>
            </a: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Nubes de palabras y encuestas.</a:t>
            </a:r>
            <a:endParaRPr/>
          </a:p>
        </p:txBody>
      </p:sp>
      <p:sp>
        <p:nvSpPr>
          <p:cNvPr id="438" name="Google Shape;438;p39"/>
          <p:cNvSpPr txBox="1"/>
          <p:nvPr/>
        </p:nvSpPr>
        <p:spPr>
          <a:xfrm>
            <a:off x="923925" y="4124325"/>
            <a:ext cx="38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•</a:t>
            </a:r>
            <a:endParaRPr/>
          </a:p>
        </p:txBody>
      </p:sp>
      <p:sp>
        <p:nvSpPr>
          <p:cNvPr id="439" name="Google Shape;439;p39"/>
          <p:cNvSpPr txBox="1"/>
          <p:nvPr/>
        </p:nvSpPr>
        <p:spPr>
          <a:xfrm>
            <a:off x="962025" y="4124325"/>
            <a:ext cx="4895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Padlet:</a:t>
            </a: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Galería de evidencias e ideas.</a:t>
            </a:r>
            <a:endParaRPr/>
          </a:p>
        </p:txBody>
      </p:sp>
      <p:sp>
        <p:nvSpPr>
          <p:cNvPr id="440" name="Google Shape;440;p39"/>
          <p:cNvSpPr txBox="1"/>
          <p:nvPr/>
        </p:nvSpPr>
        <p:spPr>
          <a:xfrm>
            <a:off x="923925" y="4410075"/>
            <a:ext cx="38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•</a:t>
            </a:r>
            <a:endParaRPr/>
          </a:p>
        </p:txBody>
      </p:sp>
      <p:sp>
        <p:nvSpPr>
          <p:cNvPr id="441" name="Google Shape;441;p39"/>
          <p:cNvSpPr txBox="1"/>
          <p:nvPr/>
        </p:nvSpPr>
        <p:spPr>
          <a:xfrm>
            <a:off x="962025" y="4410075"/>
            <a:ext cx="489540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Google Jamboard:</a:t>
            </a: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 Post-its simples.</a:t>
            </a:r>
            <a:endParaRPr/>
          </a:p>
        </p:txBody>
      </p:sp>
      <p:sp>
        <p:nvSpPr>
          <p:cNvPr id="442" name="Google Shape;442;p39"/>
          <p:cNvSpPr txBox="1"/>
          <p:nvPr/>
        </p:nvSpPr>
        <p:spPr>
          <a:xfrm>
            <a:off x="581025" y="581025"/>
            <a:ext cx="536567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Tu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Kit de Trabajo</a:t>
            </a: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 Virtual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47" name="Google Shape;447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48" name="Google Shape;448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1485900"/>
            <a:ext cx="3810000" cy="4762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49" name="Google Shape;449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0550" y="1495425"/>
            <a:ext cx="3790950" cy="4743450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40"/>
          <p:cNvSpPr txBox="1"/>
          <p:nvPr/>
        </p:nvSpPr>
        <p:spPr>
          <a:xfrm>
            <a:off x="5210175" y="3438525"/>
            <a:ext cx="38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•</a:t>
            </a:r>
            <a:endParaRPr/>
          </a:p>
        </p:txBody>
      </p:sp>
      <p:sp>
        <p:nvSpPr>
          <p:cNvPr id="451" name="Google Shape;451;p40"/>
          <p:cNvSpPr txBox="1"/>
          <p:nvPr/>
        </p:nvSpPr>
        <p:spPr>
          <a:xfrm>
            <a:off x="5248275" y="3438525"/>
            <a:ext cx="343852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BetterEvaluation: Guía de TdC</a:t>
            </a:r>
            <a:endParaRPr/>
          </a:p>
        </p:txBody>
      </p:sp>
      <p:sp>
        <p:nvSpPr>
          <p:cNvPr id="452" name="Google Shape;452;p40"/>
          <p:cNvSpPr txBox="1"/>
          <p:nvPr/>
        </p:nvSpPr>
        <p:spPr>
          <a:xfrm>
            <a:off x="5210175" y="3724275"/>
            <a:ext cx="38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•</a:t>
            </a:r>
            <a:endParaRPr/>
          </a:p>
        </p:txBody>
      </p:sp>
      <p:sp>
        <p:nvSpPr>
          <p:cNvPr id="453" name="Google Shape;453;p40"/>
          <p:cNvSpPr txBox="1"/>
          <p:nvPr/>
        </p:nvSpPr>
        <p:spPr>
          <a:xfrm>
            <a:off x="5248275" y="3724275"/>
            <a:ext cx="343852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INTRAC: TdC para pequeñas ONGs</a:t>
            </a:r>
            <a:endParaRPr/>
          </a:p>
        </p:txBody>
      </p:sp>
      <p:sp>
        <p:nvSpPr>
          <p:cNvPr id="454" name="Google Shape;454;p40"/>
          <p:cNvSpPr txBox="1"/>
          <p:nvPr/>
        </p:nvSpPr>
        <p:spPr>
          <a:xfrm>
            <a:off x="5210175" y="4010025"/>
            <a:ext cx="381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•</a:t>
            </a:r>
            <a:endParaRPr/>
          </a:p>
        </p:txBody>
      </p:sp>
      <p:sp>
        <p:nvSpPr>
          <p:cNvPr id="455" name="Google Shape;455;p40"/>
          <p:cNvSpPr txBox="1"/>
          <p:nvPr/>
        </p:nvSpPr>
        <p:spPr>
          <a:xfrm>
            <a:off x="5248275" y="4010025"/>
            <a:ext cx="343852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TheoryOfChange.org: Ejemplos Globales</a:t>
            </a:r>
            <a:endParaRPr/>
          </a:p>
        </p:txBody>
      </p:sp>
      <p:sp>
        <p:nvSpPr>
          <p:cNvPr id="456" name="Google Shape;456;p40"/>
          <p:cNvSpPr txBox="1"/>
          <p:nvPr/>
        </p:nvSpPr>
        <p:spPr>
          <a:xfrm>
            <a:off x="581025" y="581025"/>
            <a:ext cx="456057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Profundiza en la </a:t>
            </a:r>
            <a:r>
              <a:rPr b="1" i="0" lang="en-US" sz="39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TdC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61" name="Google Shape;461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62" name="Google Shape;462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67250" y="2105025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41"/>
          <p:cNvSpPr txBox="1"/>
          <p:nvPr/>
        </p:nvSpPr>
        <p:spPr>
          <a:xfrm>
            <a:off x="305276" y="1038225"/>
            <a:ext cx="11581447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¿Cómo ajustamos </a:t>
            </a:r>
            <a:r>
              <a:rPr b="1" i="0" lang="en-US" sz="45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tu ruta</a:t>
            </a:r>
            <a:r>
              <a:rPr b="1" i="0" lang="en-US" sz="45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?</a:t>
            </a:r>
            <a:endParaRPr/>
          </a:p>
        </p:txBody>
      </p:sp>
      <p:sp>
        <p:nvSpPr>
          <p:cNvPr id="464" name="Google Shape;464;p41"/>
          <p:cNvSpPr txBox="1"/>
          <p:nvPr/>
        </p:nvSpPr>
        <p:spPr>
          <a:xfrm>
            <a:off x="581025" y="5343525"/>
            <a:ext cx="110299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Abre tu micrófono o escribe en el chat.</a:t>
            </a:r>
            <a:endParaRPr/>
          </a:p>
        </p:txBody>
      </p:sp>
      <p:pic>
        <p:nvPicPr>
          <p:cNvPr descr="image.png" id="465" name="Google Shape;465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76775" y="2114550"/>
            <a:ext cx="2838450" cy="283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70" name="Google Shape;470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71" name="Google Shape;471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0" y="2552700"/>
            <a:ext cx="57150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2"/>
          <p:cNvSpPr txBox="1"/>
          <p:nvPr/>
        </p:nvSpPr>
        <p:spPr>
          <a:xfrm>
            <a:off x="305276" y="590550"/>
            <a:ext cx="11581447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¡El Cambio </a:t>
            </a:r>
            <a:r>
              <a:rPr b="1" i="0" lang="en-US" sz="6000" u="none" cap="none" strike="noStrike">
                <a:solidFill>
                  <a:srgbClr val="2DD4BF"/>
                </a:solidFill>
                <a:latin typeface="Urbanist"/>
                <a:ea typeface="Urbanist"/>
                <a:cs typeface="Urbanist"/>
                <a:sym typeface="Urbanist"/>
              </a:rPr>
              <a:t>Empieza Hoy</a:t>
            </a:r>
            <a:r>
              <a:rPr b="1" i="0" lang="en-US" sz="60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!</a:t>
            </a:r>
            <a:endParaRPr/>
          </a:p>
        </p:txBody>
      </p:sp>
      <p:sp>
        <p:nvSpPr>
          <p:cNvPr id="473" name="Google Shape;473;p42"/>
          <p:cNvSpPr txBox="1"/>
          <p:nvPr/>
        </p:nvSpPr>
        <p:spPr>
          <a:xfrm>
            <a:off x="581025" y="1771650"/>
            <a:ext cx="110299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Tarea: Refina tu TdC en Miro antes de la Sesión 4.</a:t>
            </a:r>
            <a:endParaRPr/>
          </a:p>
        </p:txBody>
      </p:sp>
      <p:sp>
        <p:nvSpPr>
          <p:cNvPr id="474" name="Google Shape;474;p42"/>
          <p:cNvSpPr txBox="1"/>
          <p:nvPr/>
        </p:nvSpPr>
        <p:spPr>
          <a:xfrm>
            <a:off x="581025" y="5791200"/>
            <a:ext cx="110299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#HidalgoTransforma | www.taller-osc-hidalgo.com</a:t>
            </a:r>
            <a:endParaRPr/>
          </a:p>
        </p:txBody>
      </p:sp>
      <p:pic>
        <p:nvPicPr>
          <p:cNvPr descr="image.png" id="475" name="Google Shape;475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48025" y="2562225"/>
            <a:ext cx="5695950" cy="283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80" name="Google Shape;480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43"/>
          <p:cNvSpPr/>
          <p:nvPr/>
        </p:nvSpPr>
        <p:spPr>
          <a:xfrm>
            <a:off x="581025" y="1300162"/>
            <a:ext cx="110299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43"/>
          <p:cNvSpPr/>
          <p:nvPr/>
        </p:nvSpPr>
        <p:spPr>
          <a:xfrm>
            <a:off x="581025" y="2071687"/>
            <a:ext cx="11029950" cy="942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43"/>
          <p:cNvSpPr/>
          <p:nvPr/>
        </p:nvSpPr>
        <p:spPr>
          <a:xfrm>
            <a:off x="581025" y="3014662"/>
            <a:ext cx="110299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43"/>
          <p:cNvSpPr/>
          <p:nvPr/>
        </p:nvSpPr>
        <p:spPr>
          <a:xfrm>
            <a:off x="581025" y="3786187"/>
            <a:ext cx="11029950" cy="942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43"/>
          <p:cNvSpPr/>
          <p:nvPr/>
        </p:nvSpPr>
        <p:spPr>
          <a:xfrm>
            <a:off x="581025" y="4729162"/>
            <a:ext cx="110299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43"/>
          <p:cNvSpPr/>
          <p:nvPr/>
        </p:nvSpPr>
        <p:spPr>
          <a:xfrm>
            <a:off x="581025" y="206216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43"/>
          <p:cNvSpPr/>
          <p:nvPr/>
        </p:nvSpPr>
        <p:spPr>
          <a:xfrm>
            <a:off x="581025" y="206216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43"/>
          <p:cNvSpPr/>
          <p:nvPr/>
        </p:nvSpPr>
        <p:spPr>
          <a:xfrm>
            <a:off x="581025" y="3005137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43"/>
          <p:cNvSpPr/>
          <p:nvPr/>
        </p:nvSpPr>
        <p:spPr>
          <a:xfrm>
            <a:off x="581025" y="3005137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43"/>
          <p:cNvSpPr/>
          <p:nvPr/>
        </p:nvSpPr>
        <p:spPr>
          <a:xfrm>
            <a:off x="581025" y="377666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43"/>
          <p:cNvSpPr/>
          <p:nvPr/>
        </p:nvSpPr>
        <p:spPr>
          <a:xfrm>
            <a:off x="581025" y="377666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43"/>
          <p:cNvSpPr/>
          <p:nvPr/>
        </p:nvSpPr>
        <p:spPr>
          <a:xfrm>
            <a:off x="581025" y="4719637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43"/>
          <p:cNvSpPr/>
          <p:nvPr/>
        </p:nvSpPr>
        <p:spPr>
          <a:xfrm>
            <a:off x="581025" y="4719637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43"/>
          <p:cNvSpPr/>
          <p:nvPr/>
        </p:nvSpPr>
        <p:spPr>
          <a:xfrm>
            <a:off x="581025" y="549116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43"/>
          <p:cNvSpPr/>
          <p:nvPr/>
        </p:nvSpPr>
        <p:spPr>
          <a:xfrm>
            <a:off x="581025" y="549116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96" name="Google Shape;496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1443037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43"/>
          <p:cNvSpPr txBox="1"/>
          <p:nvPr/>
        </p:nvSpPr>
        <p:spPr>
          <a:xfrm>
            <a:off x="1676400" y="1450181"/>
            <a:ext cx="993457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https://travelmexicosolo.com/wp-content/uploads/2023/06/cascada-puente-de-dios-la-huasteca-potosina-mexico.jpg</a:t>
            </a:r>
            <a:endParaRPr/>
          </a:p>
        </p:txBody>
      </p:sp>
      <p:sp>
        <p:nvSpPr>
          <p:cNvPr id="498" name="Google Shape;498;p43"/>
          <p:cNvSpPr txBox="1"/>
          <p:nvPr/>
        </p:nvSpPr>
        <p:spPr>
          <a:xfrm>
            <a:off x="1676400" y="1683543"/>
            <a:ext cx="9934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Urbanist"/>
                <a:ea typeface="Urbanist"/>
                <a:cs typeface="Urbanist"/>
                <a:sym typeface="Urbanist"/>
              </a:rPr>
              <a:t>travelmexicosolo.com</a:t>
            </a:r>
            <a:endParaRPr/>
          </a:p>
        </p:txBody>
      </p:sp>
      <p:pic>
        <p:nvPicPr>
          <p:cNvPr descr="image.png" id="499" name="Google Shape;499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1025" y="2300287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43"/>
          <p:cNvSpPr txBox="1"/>
          <p:nvPr/>
        </p:nvSpPr>
        <p:spPr>
          <a:xfrm>
            <a:off x="1676400" y="2214562"/>
            <a:ext cx="9934575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https://media.istockphoto.com/id/2226709270/photo/panoramic-view-of-pachuca-hidalgo-mexico-from-a-high-vantage-point.jpg?s=612x612&amp;w=0&amp;k=20&amp;c=TRDKy843PT2Oah8oZaJP9iuJrFLvjJQswJNxi2QHHyk=</a:t>
            </a:r>
            <a:endParaRPr/>
          </a:p>
        </p:txBody>
      </p:sp>
      <p:sp>
        <p:nvSpPr>
          <p:cNvPr id="501" name="Google Shape;501;p43"/>
          <p:cNvSpPr txBox="1"/>
          <p:nvPr/>
        </p:nvSpPr>
        <p:spPr>
          <a:xfrm>
            <a:off x="1676400" y="2633662"/>
            <a:ext cx="9934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Urbanist"/>
                <a:ea typeface="Urbanist"/>
                <a:cs typeface="Urbanist"/>
                <a:sym typeface="Urbanist"/>
              </a:rPr>
              <a:t>www.istockphoto.com</a:t>
            </a:r>
            <a:endParaRPr/>
          </a:p>
        </p:txBody>
      </p:sp>
      <p:pic>
        <p:nvPicPr>
          <p:cNvPr descr="image.png" id="502" name="Google Shape;502;p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1025" y="3157537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43"/>
          <p:cNvSpPr txBox="1"/>
          <p:nvPr/>
        </p:nvSpPr>
        <p:spPr>
          <a:xfrm>
            <a:off x="1676400" y="3164681"/>
            <a:ext cx="993457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https://bunny-wp-pullzone-lcnorhfy96.b-cdn.net/wp-content/uploads/the_iceberg_illusion-doodle-diagram-1.jpg</a:t>
            </a:r>
            <a:endParaRPr/>
          </a:p>
        </p:txBody>
      </p:sp>
      <p:sp>
        <p:nvSpPr>
          <p:cNvPr id="504" name="Google Shape;504;p43"/>
          <p:cNvSpPr txBox="1"/>
          <p:nvPr/>
        </p:nvSpPr>
        <p:spPr>
          <a:xfrm>
            <a:off x="1676400" y="3398043"/>
            <a:ext cx="9934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Urbanist"/>
                <a:ea typeface="Urbanist"/>
                <a:cs typeface="Urbanist"/>
                <a:sym typeface="Urbanist"/>
              </a:rPr>
              <a:t>vectormine.com</a:t>
            </a:r>
            <a:endParaRPr/>
          </a:p>
        </p:txBody>
      </p:sp>
      <p:pic>
        <p:nvPicPr>
          <p:cNvPr descr="image.png" id="505" name="Google Shape;505;p4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81025" y="4014787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43"/>
          <p:cNvSpPr txBox="1"/>
          <p:nvPr/>
        </p:nvSpPr>
        <p:spPr>
          <a:xfrm>
            <a:off x="1676400" y="3929062"/>
            <a:ext cx="9934575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https://static.wixstatic.com/media/4fb138_bad5ea1c01744a9ab957dff714235f8b~mv2.png/v1/fill/w_568,h_414,al_c,q_85,usm_0.66_1.00_0.01,enc_avif,quality_auto/4fb138_bad5ea1c01744a9ab957dff714235f8b~mv2.png</a:t>
            </a:r>
            <a:endParaRPr/>
          </a:p>
        </p:txBody>
      </p:sp>
      <p:sp>
        <p:nvSpPr>
          <p:cNvPr id="507" name="Google Shape;507;p43"/>
          <p:cNvSpPr txBox="1"/>
          <p:nvPr/>
        </p:nvSpPr>
        <p:spPr>
          <a:xfrm>
            <a:off x="1676400" y="4348162"/>
            <a:ext cx="9934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Urbanist"/>
                <a:ea typeface="Urbanist"/>
                <a:cs typeface="Urbanist"/>
                <a:sym typeface="Urbanist"/>
              </a:rPr>
              <a:t>www.animateyour.science</a:t>
            </a:r>
            <a:endParaRPr/>
          </a:p>
        </p:txBody>
      </p:sp>
      <p:pic>
        <p:nvPicPr>
          <p:cNvPr descr="image.png" id="508" name="Google Shape;508;p4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1025" y="4872037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43"/>
          <p:cNvSpPr txBox="1"/>
          <p:nvPr/>
        </p:nvSpPr>
        <p:spPr>
          <a:xfrm>
            <a:off x="1676400" y="4879181"/>
            <a:ext cx="993457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https://www.slideteam.net/media/catalog/product/cache/1280x720/p/p/ppt_linear_flow_chart_for_process_flow_flat_powerpoint_design_Slide01.jpg</a:t>
            </a:r>
            <a:endParaRPr/>
          </a:p>
        </p:txBody>
      </p:sp>
      <p:sp>
        <p:nvSpPr>
          <p:cNvPr id="510" name="Google Shape;510;p43"/>
          <p:cNvSpPr txBox="1"/>
          <p:nvPr/>
        </p:nvSpPr>
        <p:spPr>
          <a:xfrm>
            <a:off x="1676400" y="5112543"/>
            <a:ext cx="9934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Urbanist"/>
                <a:ea typeface="Urbanist"/>
                <a:cs typeface="Urbanist"/>
                <a:sym typeface="Urbanist"/>
              </a:rPr>
              <a:t>www.slideteam.net</a:t>
            </a:r>
            <a:endParaRPr/>
          </a:p>
        </p:txBody>
      </p:sp>
      <p:pic>
        <p:nvPicPr>
          <p:cNvPr descr="image.png" id="511" name="Google Shape;511;p4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81025" y="5729287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43"/>
          <p:cNvSpPr txBox="1"/>
          <p:nvPr/>
        </p:nvSpPr>
        <p:spPr>
          <a:xfrm>
            <a:off x="1676400" y="5643562"/>
            <a:ext cx="9934575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https://static.vecteezy.com/system/resources/thumbnails/045/379/249/small/one-dollar-bill-cash-money-icon-minimalist-simple-drawing-illustration-finance-business-bank-concept-abundance-mindset-aesthetic-financial-freedom-vision-board-element-transparent-background-free-png.png</a:t>
            </a:r>
            <a:endParaRPr/>
          </a:p>
        </p:txBody>
      </p:sp>
      <p:sp>
        <p:nvSpPr>
          <p:cNvPr id="513" name="Google Shape;513;p43"/>
          <p:cNvSpPr txBox="1"/>
          <p:nvPr/>
        </p:nvSpPr>
        <p:spPr>
          <a:xfrm>
            <a:off x="1676400" y="6062662"/>
            <a:ext cx="9934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Urbanist"/>
                <a:ea typeface="Urbanist"/>
                <a:cs typeface="Urbanist"/>
                <a:sym typeface="Urbanist"/>
              </a:rPr>
              <a:t>www.vecteezy.com</a:t>
            </a:r>
            <a:endParaRPr/>
          </a:p>
        </p:txBody>
      </p:sp>
      <p:sp>
        <p:nvSpPr>
          <p:cNvPr id="514" name="Google Shape;514;p43"/>
          <p:cNvSpPr txBox="1"/>
          <p:nvPr/>
        </p:nvSpPr>
        <p:spPr>
          <a:xfrm>
            <a:off x="581025" y="423862"/>
            <a:ext cx="3245405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Image Sources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519" name="Google Shape;519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44"/>
          <p:cNvSpPr/>
          <p:nvPr/>
        </p:nvSpPr>
        <p:spPr>
          <a:xfrm>
            <a:off x="581025" y="1300162"/>
            <a:ext cx="110299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44"/>
          <p:cNvSpPr/>
          <p:nvPr/>
        </p:nvSpPr>
        <p:spPr>
          <a:xfrm>
            <a:off x="581025" y="2071687"/>
            <a:ext cx="110299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44"/>
          <p:cNvSpPr/>
          <p:nvPr/>
        </p:nvSpPr>
        <p:spPr>
          <a:xfrm>
            <a:off x="581025" y="2843212"/>
            <a:ext cx="11029950" cy="942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44"/>
          <p:cNvSpPr/>
          <p:nvPr/>
        </p:nvSpPr>
        <p:spPr>
          <a:xfrm>
            <a:off x="581025" y="3786187"/>
            <a:ext cx="110299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44"/>
          <p:cNvSpPr/>
          <p:nvPr/>
        </p:nvSpPr>
        <p:spPr>
          <a:xfrm>
            <a:off x="581025" y="4557712"/>
            <a:ext cx="11029950" cy="942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44"/>
          <p:cNvSpPr/>
          <p:nvPr/>
        </p:nvSpPr>
        <p:spPr>
          <a:xfrm>
            <a:off x="581025" y="206216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44"/>
          <p:cNvSpPr/>
          <p:nvPr/>
        </p:nvSpPr>
        <p:spPr>
          <a:xfrm>
            <a:off x="581025" y="206216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44"/>
          <p:cNvSpPr/>
          <p:nvPr/>
        </p:nvSpPr>
        <p:spPr>
          <a:xfrm>
            <a:off x="581025" y="2833687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44"/>
          <p:cNvSpPr/>
          <p:nvPr/>
        </p:nvSpPr>
        <p:spPr>
          <a:xfrm>
            <a:off x="581025" y="2833687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44"/>
          <p:cNvSpPr/>
          <p:nvPr/>
        </p:nvSpPr>
        <p:spPr>
          <a:xfrm>
            <a:off x="581025" y="377666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44"/>
          <p:cNvSpPr/>
          <p:nvPr/>
        </p:nvSpPr>
        <p:spPr>
          <a:xfrm>
            <a:off x="581025" y="377666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44"/>
          <p:cNvSpPr/>
          <p:nvPr/>
        </p:nvSpPr>
        <p:spPr>
          <a:xfrm>
            <a:off x="581025" y="4548187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44"/>
          <p:cNvSpPr/>
          <p:nvPr/>
        </p:nvSpPr>
        <p:spPr>
          <a:xfrm>
            <a:off x="581025" y="4548187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44"/>
          <p:cNvSpPr/>
          <p:nvPr/>
        </p:nvSpPr>
        <p:spPr>
          <a:xfrm>
            <a:off x="581025" y="549116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44"/>
          <p:cNvSpPr/>
          <p:nvPr/>
        </p:nvSpPr>
        <p:spPr>
          <a:xfrm>
            <a:off x="581025" y="549116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35" name="Google Shape;535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1443037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44"/>
          <p:cNvSpPr txBox="1"/>
          <p:nvPr/>
        </p:nvSpPr>
        <p:spPr>
          <a:xfrm>
            <a:off x="1676400" y="1450181"/>
            <a:ext cx="993457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https://lapca.org/wp-content/uploads/2024/05/F7C62122-1975-4129-854D-CE963723BD88-2.jpg</a:t>
            </a:r>
            <a:endParaRPr/>
          </a:p>
        </p:txBody>
      </p:sp>
      <p:sp>
        <p:nvSpPr>
          <p:cNvPr id="537" name="Google Shape;537;p44"/>
          <p:cNvSpPr txBox="1"/>
          <p:nvPr/>
        </p:nvSpPr>
        <p:spPr>
          <a:xfrm>
            <a:off x="1676400" y="1683543"/>
            <a:ext cx="9934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Urbanist"/>
                <a:ea typeface="Urbanist"/>
                <a:cs typeface="Urbanist"/>
                <a:sym typeface="Urbanist"/>
              </a:rPr>
              <a:t>lapca.org</a:t>
            </a:r>
            <a:endParaRPr/>
          </a:p>
        </p:txBody>
      </p:sp>
      <p:pic>
        <p:nvPicPr>
          <p:cNvPr descr="image.png" id="538" name="Google Shape;538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1025" y="2214562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44"/>
          <p:cNvSpPr txBox="1"/>
          <p:nvPr/>
        </p:nvSpPr>
        <p:spPr>
          <a:xfrm>
            <a:off x="1676400" y="2221706"/>
            <a:ext cx="993457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https://atinternetmodules.org/storage/ocali-ims-sites/ocali-ims-atim/images/Navigating-AEM-Project-Image.png</a:t>
            </a:r>
            <a:endParaRPr/>
          </a:p>
        </p:txBody>
      </p:sp>
      <p:sp>
        <p:nvSpPr>
          <p:cNvPr id="540" name="Google Shape;540;p44"/>
          <p:cNvSpPr txBox="1"/>
          <p:nvPr/>
        </p:nvSpPr>
        <p:spPr>
          <a:xfrm>
            <a:off x="1676400" y="2455068"/>
            <a:ext cx="9934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Urbanist"/>
                <a:ea typeface="Urbanist"/>
                <a:cs typeface="Urbanist"/>
                <a:sym typeface="Urbanist"/>
              </a:rPr>
              <a:t>atinternetmodules.org</a:t>
            </a:r>
            <a:endParaRPr/>
          </a:p>
        </p:txBody>
      </p:sp>
      <p:pic>
        <p:nvPicPr>
          <p:cNvPr descr="image.png" id="541" name="Google Shape;541;p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1025" y="3071812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44"/>
          <p:cNvSpPr txBox="1"/>
          <p:nvPr/>
        </p:nvSpPr>
        <p:spPr>
          <a:xfrm>
            <a:off x="1676400" y="2986087"/>
            <a:ext cx="9934575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https://media.istockphoto.com/id/1407548254/vector/human-in-different-ages-silhouette-profile-of-male-and-female-person-growth-stages-people.jpg?s=612x612&amp;w=0&amp;k=20&amp;c=aC0zag5AnKxqHUQw8I2w81u-oSzvyNN7VXMIz7dst40=</a:t>
            </a:r>
            <a:endParaRPr/>
          </a:p>
        </p:txBody>
      </p:sp>
      <p:sp>
        <p:nvSpPr>
          <p:cNvPr id="543" name="Google Shape;543;p44"/>
          <p:cNvSpPr txBox="1"/>
          <p:nvPr/>
        </p:nvSpPr>
        <p:spPr>
          <a:xfrm>
            <a:off x="1676400" y="3405187"/>
            <a:ext cx="9934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Urbanist"/>
                <a:ea typeface="Urbanist"/>
                <a:cs typeface="Urbanist"/>
                <a:sym typeface="Urbanist"/>
              </a:rPr>
              <a:t>www.istockphoto.com</a:t>
            </a:r>
            <a:endParaRPr/>
          </a:p>
        </p:txBody>
      </p:sp>
      <p:pic>
        <p:nvPicPr>
          <p:cNvPr descr="image.png" id="544" name="Google Shape;544;p4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81025" y="3929062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44"/>
          <p:cNvSpPr txBox="1"/>
          <p:nvPr/>
        </p:nvSpPr>
        <p:spPr>
          <a:xfrm>
            <a:off x="1676400" y="3936206"/>
            <a:ext cx="993457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https://modernfarmer.com/wp-content/uploads/2024/04/0Credit-Antoli-Studio_ArcaTierra-1200x800.webp</a:t>
            </a:r>
            <a:endParaRPr/>
          </a:p>
        </p:txBody>
      </p:sp>
      <p:sp>
        <p:nvSpPr>
          <p:cNvPr id="546" name="Google Shape;546;p44"/>
          <p:cNvSpPr txBox="1"/>
          <p:nvPr/>
        </p:nvSpPr>
        <p:spPr>
          <a:xfrm>
            <a:off x="1676400" y="4169568"/>
            <a:ext cx="9934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Urbanist"/>
                <a:ea typeface="Urbanist"/>
                <a:cs typeface="Urbanist"/>
                <a:sym typeface="Urbanist"/>
              </a:rPr>
              <a:t>modernfarmer.com</a:t>
            </a:r>
            <a:endParaRPr/>
          </a:p>
        </p:txBody>
      </p:sp>
      <p:pic>
        <p:nvPicPr>
          <p:cNvPr descr="image.png" id="547" name="Google Shape;547;p4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1025" y="4786312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44"/>
          <p:cNvSpPr txBox="1"/>
          <p:nvPr/>
        </p:nvSpPr>
        <p:spPr>
          <a:xfrm>
            <a:off x="1676400" y="4700587"/>
            <a:ext cx="9934575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https://static.vecteezy.com/system/resources/previews/049/707/896/non_2x/abstract-flowchart-design-in-flat-style-with-different-colored-nodes-and-arrows-representing-decisionmaking-vector.jpg</a:t>
            </a:r>
            <a:endParaRPr/>
          </a:p>
        </p:txBody>
      </p:sp>
      <p:sp>
        <p:nvSpPr>
          <p:cNvPr id="549" name="Google Shape;549;p44"/>
          <p:cNvSpPr txBox="1"/>
          <p:nvPr/>
        </p:nvSpPr>
        <p:spPr>
          <a:xfrm>
            <a:off x="1676400" y="5119687"/>
            <a:ext cx="9934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Urbanist"/>
                <a:ea typeface="Urbanist"/>
                <a:cs typeface="Urbanist"/>
                <a:sym typeface="Urbanist"/>
              </a:rPr>
              <a:t>www.vecteezy.com</a:t>
            </a:r>
            <a:endParaRPr/>
          </a:p>
        </p:txBody>
      </p:sp>
      <p:pic>
        <p:nvPicPr>
          <p:cNvPr descr="image.png" id="550" name="Google Shape;550;p4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81025" y="5729287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44"/>
          <p:cNvSpPr txBox="1"/>
          <p:nvPr/>
        </p:nvSpPr>
        <p:spPr>
          <a:xfrm>
            <a:off x="1676400" y="5643562"/>
            <a:ext cx="9934575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https://media.istockphoto.com/id/1435832173/vector/hands-holding-clipboard-with-checklist-with-green-check-marks-and-pen-human-filling-control.jpg?s=612x612&amp;w=0&amp;k=20&amp;c=vH1XOePx4EcSWEjhNdsZjbANcBw6kMZBrpPgHFwuWJg=</a:t>
            </a:r>
            <a:endParaRPr/>
          </a:p>
        </p:txBody>
      </p:sp>
      <p:sp>
        <p:nvSpPr>
          <p:cNvPr id="552" name="Google Shape;552;p44"/>
          <p:cNvSpPr txBox="1"/>
          <p:nvPr/>
        </p:nvSpPr>
        <p:spPr>
          <a:xfrm>
            <a:off x="1676400" y="6062662"/>
            <a:ext cx="9934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Urbanist"/>
                <a:ea typeface="Urbanist"/>
                <a:cs typeface="Urbanist"/>
                <a:sym typeface="Urbanist"/>
              </a:rPr>
              <a:t>www.istockphoto.com</a:t>
            </a:r>
            <a:endParaRPr/>
          </a:p>
        </p:txBody>
      </p:sp>
      <p:sp>
        <p:nvSpPr>
          <p:cNvPr id="553" name="Google Shape;553;p44"/>
          <p:cNvSpPr txBox="1"/>
          <p:nvPr/>
        </p:nvSpPr>
        <p:spPr>
          <a:xfrm>
            <a:off x="581025" y="423862"/>
            <a:ext cx="3245405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Image Sources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558" name="Google Shape;558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5"/>
          <p:cNvSpPr/>
          <p:nvPr/>
        </p:nvSpPr>
        <p:spPr>
          <a:xfrm>
            <a:off x="581025" y="1471612"/>
            <a:ext cx="110299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45"/>
          <p:cNvSpPr/>
          <p:nvPr/>
        </p:nvSpPr>
        <p:spPr>
          <a:xfrm>
            <a:off x="581025" y="2243137"/>
            <a:ext cx="110299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45"/>
          <p:cNvSpPr/>
          <p:nvPr/>
        </p:nvSpPr>
        <p:spPr>
          <a:xfrm>
            <a:off x="581025" y="3014662"/>
            <a:ext cx="110299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45"/>
          <p:cNvSpPr/>
          <p:nvPr/>
        </p:nvSpPr>
        <p:spPr>
          <a:xfrm>
            <a:off x="581025" y="3786187"/>
            <a:ext cx="110299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45"/>
          <p:cNvSpPr/>
          <p:nvPr/>
        </p:nvSpPr>
        <p:spPr>
          <a:xfrm>
            <a:off x="581025" y="4557712"/>
            <a:ext cx="110299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45"/>
          <p:cNvSpPr/>
          <p:nvPr/>
        </p:nvSpPr>
        <p:spPr>
          <a:xfrm>
            <a:off x="581025" y="223361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45"/>
          <p:cNvSpPr/>
          <p:nvPr/>
        </p:nvSpPr>
        <p:spPr>
          <a:xfrm>
            <a:off x="581025" y="223361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45"/>
          <p:cNvSpPr/>
          <p:nvPr/>
        </p:nvSpPr>
        <p:spPr>
          <a:xfrm>
            <a:off x="581025" y="3005137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45"/>
          <p:cNvSpPr/>
          <p:nvPr/>
        </p:nvSpPr>
        <p:spPr>
          <a:xfrm>
            <a:off x="581025" y="3005137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45"/>
          <p:cNvSpPr/>
          <p:nvPr/>
        </p:nvSpPr>
        <p:spPr>
          <a:xfrm>
            <a:off x="581025" y="377666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45"/>
          <p:cNvSpPr/>
          <p:nvPr/>
        </p:nvSpPr>
        <p:spPr>
          <a:xfrm>
            <a:off x="581025" y="377666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45"/>
          <p:cNvSpPr/>
          <p:nvPr/>
        </p:nvSpPr>
        <p:spPr>
          <a:xfrm>
            <a:off x="581025" y="4548187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45"/>
          <p:cNvSpPr/>
          <p:nvPr/>
        </p:nvSpPr>
        <p:spPr>
          <a:xfrm>
            <a:off x="581025" y="4548187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45"/>
          <p:cNvSpPr/>
          <p:nvPr/>
        </p:nvSpPr>
        <p:spPr>
          <a:xfrm>
            <a:off x="581025" y="531971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45"/>
          <p:cNvSpPr/>
          <p:nvPr/>
        </p:nvSpPr>
        <p:spPr>
          <a:xfrm>
            <a:off x="581025" y="531971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74" name="Google Shape;574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1614487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5"/>
          <p:cNvSpPr txBox="1"/>
          <p:nvPr/>
        </p:nvSpPr>
        <p:spPr>
          <a:xfrm>
            <a:off x="1676400" y="1621631"/>
            <a:ext cx="993457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https://images.ctfassets.net/w6r2i5d8q73s/N5FukYPl0ehUXAcEgiFRt/d1953b1556603e1fe621a05213d184f5/online_sticky_notes_product_image_EN_standard_3_2-2.png</a:t>
            </a:r>
            <a:endParaRPr/>
          </a:p>
        </p:txBody>
      </p:sp>
      <p:sp>
        <p:nvSpPr>
          <p:cNvPr id="576" name="Google Shape;576;p45"/>
          <p:cNvSpPr txBox="1"/>
          <p:nvPr/>
        </p:nvSpPr>
        <p:spPr>
          <a:xfrm>
            <a:off x="1676400" y="1854993"/>
            <a:ext cx="9934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Urbanist"/>
                <a:ea typeface="Urbanist"/>
                <a:cs typeface="Urbanist"/>
                <a:sym typeface="Urbanist"/>
              </a:rPr>
              <a:t>miro.com</a:t>
            </a:r>
            <a:endParaRPr/>
          </a:p>
        </p:txBody>
      </p:sp>
      <p:pic>
        <p:nvPicPr>
          <p:cNvPr descr="image.png" id="577" name="Google Shape;577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1025" y="2386012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5"/>
          <p:cNvSpPr txBox="1"/>
          <p:nvPr/>
        </p:nvSpPr>
        <p:spPr>
          <a:xfrm>
            <a:off x="1676400" y="2393156"/>
            <a:ext cx="993457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https://connecteur.co/wp-content/uploads/Virtual-tools-for-engagement-Blog-post-768x511.png</a:t>
            </a:r>
            <a:endParaRPr/>
          </a:p>
        </p:txBody>
      </p:sp>
      <p:sp>
        <p:nvSpPr>
          <p:cNvPr id="579" name="Google Shape;579;p45"/>
          <p:cNvSpPr txBox="1"/>
          <p:nvPr/>
        </p:nvSpPr>
        <p:spPr>
          <a:xfrm>
            <a:off x="1676400" y="2626518"/>
            <a:ext cx="9934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Urbanist"/>
                <a:ea typeface="Urbanist"/>
                <a:cs typeface="Urbanist"/>
                <a:sym typeface="Urbanist"/>
              </a:rPr>
              <a:t>connecteur.co</a:t>
            </a:r>
            <a:endParaRPr/>
          </a:p>
        </p:txBody>
      </p:sp>
      <p:pic>
        <p:nvPicPr>
          <p:cNvPr descr="image.png" id="580" name="Google Shape;580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1025" y="3157537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45"/>
          <p:cNvSpPr txBox="1"/>
          <p:nvPr/>
        </p:nvSpPr>
        <p:spPr>
          <a:xfrm>
            <a:off x="1676400" y="3164681"/>
            <a:ext cx="993457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https://img.freepik.com/premium-photo/person-analyzing-data-graphs-laptop-computer_1009781-19772.jpg?w=360</a:t>
            </a:r>
            <a:endParaRPr/>
          </a:p>
        </p:txBody>
      </p:sp>
      <p:sp>
        <p:nvSpPr>
          <p:cNvPr id="582" name="Google Shape;582;p45"/>
          <p:cNvSpPr txBox="1"/>
          <p:nvPr/>
        </p:nvSpPr>
        <p:spPr>
          <a:xfrm>
            <a:off x="1676400" y="3398043"/>
            <a:ext cx="9934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Urbanist"/>
                <a:ea typeface="Urbanist"/>
                <a:cs typeface="Urbanist"/>
                <a:sym typeface="Urbanist"/>
              </a:rPr>
              <a:t>www.freepik.com</a:t>
            </a:r>
            <a:endParaRPr/>
          </a:p>
        </p:txBody>
      </p:sp>
      <p:pic>
        <p:nvPicPr>
          <p:cNvPr descr="image.png" id="583" name="Google Shape;583;p4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81025" y="3929062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5"/>
          <p:cNvSpPr txBox="1"/>
          <p:nvPr/>
        </p:nvSpPr>
        <p:spPr>
          <a:xfrm>
            <a:off x="1676400" y="3936206"/>
            <a:ext cx="993457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https://www.pih.org/sites/default/files/styles/article_xlarge/public/2021-01/mexico-0620-covidresponseces-prodriguez-0001toned.JPG?itok=EEh_i_fY</a:t>
            </a:r>
            <a:endParaRPr/>
          </a:p>
        </p:txBody>
      </p:sp>
      <p:sp>
        <p:nvSpPr>
          <p:cNvPr id="585" name="Google Shape;585;p45"/>
          <p:cNvSpPr txBox="1"/>
          <p:nvPr/>
        </p:nvSpPr>
        <p:spPr>
          <a:xfrm>
            <a:off x="1676400" y="4169568"/>
            <a:ext cx="9934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Urbanist"/>
                <a:ea typeface="Urbanist"/>
                <a:cs typeface="Urbanist"/>
                <a:sym typeface="Urbanist"/>
              </a:rPr>
              <a:t>www.pih.org</a:t>
            </a:r>
            <a:endParaRPr/>
          </a:p>
        </p:txBody>
      </p:sp>
      <p:pic>
        <p:nvPicPr>
          <p:cNvPr descr="image.png" id="586" name="Google Shape;586;p4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1025" y="4700587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5"/>
          <p:cNvSpPr txBox="1"/>
          <p:nvPr/>
        </p:nvSpPr>
        <p:spPr>
          <a:xfrm>
            <a:off x="1676400" y="4707731"/>
            <a:ext cx="993457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https://www.brookings.edu/wp-content/uploads/2021/10/CUE_Mexican-Mayan-girl.jpg?quality=50&amp;w=1500</a:t>
            </a:r>
            <a:endParaRPr/>
          </a:p>
        </p:txBody>
      </p:sp>
      <p:sp>
        <p:nvSpPr>
          <p:cNvPr id="588" name="Google Shape;588;p45"/>
          <p:cNvSpPr txBox="1"/>
          <p:nvPr/>
        </p:nvSpPr>
        <p:spPr>
          <a:xfrm>
            <a:off x="1676400" y="4941093"/>
            <a:ext cx="9934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Urbanist"/>
                <a:ea typeface="Urbanist"/>
                <a:cs typeface="Urbanist"/>
                <a:sym typeface="Urbanist"/>
              </a:rPr>
              <a:t>www.brookings.edu</a:t>
            </a:r>
            <a:endParaRPr/>
          </a:p>
        </p:txBody>
      </p:sp>
      <p:pic>
        <p:nvPicPr>
          <p:cNvPr descr="image.png" id="589" name="Google Shape;589;p4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81025" y="5557837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45"/>
          <p:cNvSpPr txBox="1"/>
          <p:nvPr/>
        </p:nvSpPr>
        <p:spPr>
          <a:xfrm>
            <a:off x="1676400" y="5472112"/>
            <a:ext cx="9934575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https://media.istockphoto.com/id/947648828/photo/stack-of-books-stationery-and-education-supplies-on-wooden-desk.jpg?s=612x612&amp;w=0&amp;k=20&amp;c=5LW_T3v8-0DrlGGodyPNJabk90IjTZZpT7_0GrfyHw0=</a:t>
            </a:r>
            <a:endParaRPr/>
          </a:p>
        </p:txBody>
      </p:sp>
      <p:sp>
        <p:nvSpPr>
          <p:cNvPr id="591" name="Google Shape;591;p45"/>
          <p:cNvSpPr txBox="1"/>
          <p:nvPr/>
        </p:nvSpPr>
        <p:spPr>
          <a:xfrm>
            <a:off x="1676400" y="5891212"/>
            <a:ext cx="9934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Urbanist"/>
                <a:ea typeface="Urbanist"/>
                <a:cs typeface="Urbanist"/>
                <a:sym typeface="Urbanist"/>
              </a:rPr>
              <a:t>www.istockphoto.com</a:t>
            </a:r>
            <a:endParaRPr/>
          </a:p>
        </p:txBody>
      </p:sp>
      <p:sp>
        <p:nvSpPr>
          <p:cNvPr id="592" name="Google Shape;592;p45"/>
          <p:cNvSpPr txBox="1"/>
          <p:nvPr/>
        </p:nvSpPr>
        <p:spPr>
          <a:xfrm>
            <a:off x="581025" y="581025"/>
            <a:ext cx="3245405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Image Sources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597" name="Google Shape;59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6"/>
          <p:cNvSpPr/>
          <p:nvPr/>
        </p:nvSpPr>
        <p:spPr>
          <a:xfrm>
            <a:off x="581025" y="3014662"/>
            <a:ext cx="11029950" cy="942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46"/>
          <p:cNvSpPr/>
          <p:nvPr/>
        </p:nvSpPr>
        <p:spPr>
          <a:xfrm>
            <a:off x="581025" y="394811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46"/>
          <p:cNvSpPr/>
          <p:nvPr/>
        </p:nvSpPr>
        <p:spPr>
          <a:xfrm>
            <a:off x="581025" y="394811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601" name="Google Shape;601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3243262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46"/>
          <p:cNvSpPr txBox="1"/>
          <p:nvPr/>
        </p:nvSpPr>
        <p:spPr>
          <a:xfrm>
            <a:off x="1676400" y="3157537"/>
            <a:ext cx="9934575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https://media.istockphoto.com/id/1313060222/photo/business-customer-service-and-support-concept.jpg?s=612x612&amp;w=0&amp;k=20&amp;c=PaW1TR2hCT1PsZwjwll_SbJW2PiUx9reDKjKnX53WZo=</a:t>
            </a:r>
            <a:endParaRPr/>
          </a:p>
        </p:txBody>
      </p:sp>
      <p:sp>
        <p:nvSpPr>
          <p:cNvPr id="603" name="Google Shape;603;p46"/>
          <p:cNvSpPr txBox="1"/>
          <p:nvPr/>
        </p:nvSpPr>
        <p:spPr>
          <a:xfrm>
            <a:off x="1676400" y="3576637"/>
            <a:ext cx="9934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Urbanist"/>
                <a:ea typeface="Urbanist"/>
                <a:cs typeface="Urbanist"/>
                <a:sym typeface="Urbanist"/>
              </a:rPr>
              <a:t>www.istockphoto.com</a:t>
            </a:r>
            <a:endParaRPr/>
          </a:p>
        </p:txBody>
      </p:sp>
      <p:pic>
        <p:nvPicPr>
          <p:cNvPr descr="image.png" id="604" name="Google Shape;604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1025" y="4100512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46"/>
          <p:cNvSpPr txBox="1"/>
          <p:nvPr/>
        </p:nvSpPr>
        <p:spPr>
          <a:xfrm>
            <a:off x="1676400" y="4107656"/>
            <a:ext cx="993457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https://www.free-powerpoint-templates-design.com/wp-content/uploads/2021/05/Winding-Roads-Flags-PowerPoint-Diagram-posting-image.jpg</a:t>
            </a:r>
            <a:endParaRPr/>
          </a:p>
        </p:txBody>
      </p:sp>
      <p:sp>
        <p:nvSpPr>
          <p:cNvPr id="606" name="Google Shape;606;p46"/>
          <p:cNvSpPr txBox="1"/>
          <p:nvPr/>
        </p:nvSpPr>
        <p:spPr>
          <a:xfrm>
            <a:off x="1676400" y="4341018"/>
            <a:ext cx="9934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Urbanist"/>
                <a:ea typeface="Urbanist"/>
                <a:cs typeface="Urbanist"/>
                <a:sym typeface="Urbanis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Urbanist"/>
                <a:ea typeface="Urbanist"/>
                <a:cs typeface="Urbanist"/>
                <a:sym typeface="Urbanist"/>
              </a:rPr>
              <a:t>www.free-powerpoint-templates-design.com</a:t>
            </a:r>
            <a:endParaRPr/>
          </a:p>
        </p:txBody>
      </p:sp>
      <p:sp>
        <p:nvSpPr>
          <p:cNvPr id="607" name="Google Shape;607;p46"/>
          <p:cNvSpPr txBox="1"/>
          <p:nvPr/>
        </p:nvSpPr>
        <p:spPr>
          <a:xfrm>
            <a:off x="581025" y="581025"/>
            <a:ext cx="3245405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Urbanist"/>
                <a:ea typeface="Urbanist"/>
                <a:cs typeface="Urbanist"/>
                <a:sym typeface="Urbanist"/>
              </a:rPr>
              <a:t>Image Sources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